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74" r:id="rId9"/>
    <p:sldId id="262" r:id="rId10"/>
    <p:sldId id="273" r:id="rId11"/>
    <p:sldId id="275" r:id="rId12"/>
    <p:sldId id="277" r:id="rId13"/>
    <p:sldId id="278" r:id="rId14"/>
    <p:sldId id="279" r:id="rId15"/>
    <p:sldId id="263" r:id="rId16"/>
    <p:sldId id="267" r:id="rId17"/>
    <p:sldId id="268" r:id="rId18"/>
    <p:sldId id="270" r:id="rId19"/>
    <p:sldId id="280" r:id="rId20"/>
    <p:sldId id="28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650C62-107A-4C7B-8D11-0776C4AFE0F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BF803C-3637-4EED-815E-F2C7EF49E7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650C62-107A-4C7B-8D11-0776C4AFE0F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BF803C-3637-4EED-815E-F2C7EF49E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650C62-107A-4C7B-8D11-0776C4AFE0F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BF803C-3637-4EED-815E-F2C7EF49E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650C62-107A-4C7B-8D11-0776C4AFE0F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BF803C-3637-4EED-815E-F2C7EF49E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650C62-107A-4C7B-8D11-0776C4AFE0F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BF803C-3637-4EED-815E-F2C7EF49E7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650C62-107A-4C7B-8D11-0776C4AFE0F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BF803C-3637-4EED-815E-F2C7EF49E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650C62-107A-4C7B-8D11-0776C4AFE0F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BF803C-3637-4EED-815E-F2C7EF49E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650C62-107A-4C7B-8D11-0776C4AFE0F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BF803C-3637-4EED-815E-F2C7EF49E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650C62-107A-4C7B-8D11-0776C4AFE0F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BF803C-3637-4EED-815E-F2C7EF49E7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650C62-107A-4C7B-8D11-0776C4AFE0F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BF803C-3637-4EED-815E-F2C7EF49E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650C62-107A-4C7B-8D11-0776C4AFE0F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BF803C-3637-4EED-815E-F2C7EF49E7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1650C62-107A-4C7B-8D11-0776C4AFE0F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DBF803C-3637-4EED-815E-F2C7EF49E7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54524"/>
          </a:xfrm>
        </p:spPr>
        <p:txBody>
          <a:bodyPr/>
          <a:lstStyle/>
          <a:p>
            <a:pPr algn="ctr"/>
            <a:r>
              <a:rPr lang="ru-RU" dirty="0" smtClean="0"/>
              <a:t>Детский сад № 114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428736"/>
            <a:ext cx="7406640" cy="471490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Проблемный семинар</a:t>
            </a:r>
          </a:p>
          <a:p>
            <a:pPr algn="ctr"/>
            <a:endParaRPr lang="ru-RU" sz="4000" b="1" dirty="0" smtClean="0"/>
          </a:p>
          <a:p>
            <a:pPr algn="ctr"/>
            <a:r>
              <a:rPr lang="ru-RU" sz="4000" b="1" dirty="0" smtClean="0"/>
              <a:t> Раннее  выявления детей с</a:t>
            </a:r>
          </a:p>
          <a:p>
            <a:pPr algn="ctr"/>
            <a:r>
              <a:rPr lang="ru-RU" sz="4000" b="1" dirty="0" smtClean="0"/>
              <a:t>трудностями в развитии в условиях детского сада</a:t>
            </a:r>
          </a:p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Иванова Татьяна Борисовна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algn="ctr"/>
            <a:endParaRPr lang="ru-RU" sz="18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800" b="1" smtClean="0">
                <a:latin typeface="Arial" panose="020B0604020202020204" pitchFamily="34" charset="0"/>
                <a:cs typeface="Arial" panose="020B0604020202020204" pitchFamily="34" charset="0"/>
              </a:rPr>
              <a:t>28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октября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Позвоночник </a:t>
            </a:r>
            <a:endParaRPr lang="ru-RU" dirty="0"/>
          </a:p>
        </p:txBody>
      </p:sp>
      <p:pic>
        <p:nvPicPr>
          <p:cNvPr id="4" name="Содержимое 3" descr="C:\Users\Users\AppData\Local\Microsoft\Windows\Temporary Internet Files\Low\Content.IE5\1O79I2RF\%20%20~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71612"/>
            <a:ext cx="264320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Users\AppData\Local\Microsoft\Windows\Temporary Internet Files\Low\Content.IE5\S1J6CKDP\%20_1_~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428736"/>
            <a:ext cx="2643206" cy="2262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Users\AppData\Local\Microsoft\Windows\Temporary Internet Files\Low\Content.IE5\T29JGT5I\%20%20~1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4143380"/>
            <a:ext cx="278608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Users\AppData\Local\Microsoft\Windows\Temporary Internet Files\Low\Content.IE5\1O79I2RF\%20_1_~2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4357694"/>
            <a:ext cx="242889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Двигательное 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err="1" smtClean="0"/>
              <a:t>Моторно</a:t>
            </a:r>
            <a:r>
              <a:rPr lang="ru-RU" dirty="0" smtClean="0"/>
              <a:t> неловок: роняет, задевает предметы, неуспешен при двигательных играх, трудности формирования бытовых моторных навыков и т.д.</a:t>
            </a:r>
          </a:p>
          <a:p>
            <a:pPr lvl="0"/>
            <a:r>
              <a:rPr lang="ru-RU" dirty="0" smtClean="0"/>
              <a:t>Вялость, замедленность движений, «шаркающая» походка</a:t>
            </a:r>
          </a:p>
          <a:p>
            <a:pPr lvl="0"/>
            <a:r>
              <a:rPr lang="ru-RU" dirty="0" err="1" smtClean="0"/>
              <a:t>Дискоординированность</a:t>
            </a:r>
            <a:r>
              <a:rPr lang="ru-RU" dirty="0" smtClean="0"/>
              <a:t> движений, неуверенная походка</a:t>
            </a:r>
          </a:p>
          <a:p>
            <a:pPr lvl="0"/>
            <a:r>
              <a:rPr lang="ru-RU" dirty="0" smtClean="0"/>
              <a:t>Импульсивность движений, суетливость, расторможенность</a:t>
            </a:r>
          </a:p>
          <a:p>
            <a:pPr lvl="0"/>
            <a:r>
              <a:rPr lang="ru-RU" dirty="0" smtClean="0"/>
              <a:t>Трудности регуляции силы и направления движений</a:t>
            </a:r>
          </a:p>
          <a:p>
            <a:pPr lvl="0"/>
            <a:r>
              <a:rPr lang="ru-RU" dirty="0" smtClean="0"/>
              <a:t>Наличие вычурных, своеобразных, стереотипно повторяющихся движений руками или всем телом, частое хождение на цыпочках</a:t>
            </a:r>
          </a:p>
          <a:p>
            <a:pPr lvl="0"/>
            <a:r>
              <a:rPr lang="ru-RU" dirty="0" smtClean="0"/>
              <a:t>Наличие навязчивых движений:  покашливаний, подёргиваний, и т.п.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Речевое 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Трудности понимания обращённой речи</a:t>
            </a:r>
          </a:p>
          <a:p>
            <a:pPr lvl="0"/>
            <a:r>
              <a:rPr lang="ru-RU" dirty="0" smtClean="0"/>
              <a:t>Отсутствие активной речи или её низкое развитие</a:t>
            </a:r>
          </a:p>
          <a:p>
            <a:pPr lvl="0"/>
            <a:r>
              <a:rPr lang="ru-RU" dirty="0" smtClean="0"/>
              <a:t>Речевая расторможенность</a:t>
            </a:r>
          </a:p>
          <a:p>
            <a:pPr lvl="0"/>
            <a:r>
              <a:rPr lang="ru-RU" dirty="0" smtClean="0"/>
              <a:t>Бедный словарный запас</a:t>
            </a:r>
          </a:p>
          <a:p>
            <a:pPr lvl="0"/>
            <a:r>
              <a:rPr lang="ru-RU" dirty="0" smtClean="0"/>
              <a:t>Наличие запинок в речи, заикания</a:t>
            </a:r>
          </a:p>
          <a:p>
            <a:pPr lvl="0"/>
            <a:r>
              <a:rPr lang="ru-RU" dirty="0" smtClean="0"/>
              <a:t>Наличие </a:t>
            </a:r>
            <a:r>
              <a:rPr lang="ru-RU" dirty="0" err="1" smtClean="0"/>
              <a:t>эхолалий</a:t>
            </a:r>
            <a:r>
              <a:rPr lang="ru-RU" dirty="0" smtClean="0"/>
              <a:t>, стереотипных повторений одних и тех же речевых фрагментов</a:t>
            </a:r>
          </a:p>
          <a:p>
            <a:pPr lvl="0"/>
            <a:r>
              <a:rPr lang="ru-RU" dirty="0" smtClean="0"/>
              <a:t>Невнятность речи, нарушение звукопроизношения.</a:t>
            </a:r>
            <a:endParaRPr lang="ru-RU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Эмоциональное 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Трудности визуального контакта: не смотрит в глаза, либо глазной контакт кратковременный, смотрит «сквозь»</a:t>
            </a:r>
          </a:p>
          <a:p>
            <a:pPr lvl="0"/>
            <a:r>
              <a:rPr lang="ru-RU" dirty="0" smtClean="0"/>
              <a:t>Неадекватность эмоциональных реакций по силе и знаку</a:t>
            </a:r>
          </a:p>
          <a:p>
            <a:pPr lvl="0"/>
            <a:r>
              <a:rPr lang="ru-RU" dirty="0" smtClean="0"/>
              <a:t>Эмоциональная неустойчивость</a:t>
            </a:r>
          </a:p>
          <a:p>
            <a:pPr lvl="0"/>
            <a:r>
              <a:rPr lang="ru-RU" dirty="0" smtClean="0"/>
              <a:t>Повышенная тревожность</a:t>
            </a:r>
          </a:p>
          <a:p>
            <a:pPr lvl="0"/>
            <a:r>
              <a:rPr lang="ru-RU" dirty="0" smtClean="0"/>
              <a:t>Повышенная возбудимость, агрессивность</a:t>
            </a:r>
          </a:p>
          <a:p>
            <a:pPr lvl="0"/>
            <a:r>
              <a:rPr lang="ru-RU" dirty="0" smtClean="0"/>
              <a:t>Эмоциональная бедность </a:t>
            </a:r>
          </a:p>
          <a:p>
            <a:pPr lvl="0"/>
            <a:r>
              <a:rPr lang="ru-RU" dirty="0" smtClean="0"/>
              <a:t>Вялость, апатичность</a:t>
            </a:r>
          </a:p>
          <a:p>
            <a:pPr lvl="0"/>
            <a:r>
              <a:rPr lang="ru-RU" dirty="0" smtClean="0"/>
              <a:t>Не откликается на собственное имя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Особенности игровой и познавательной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Быстрое пресыщение деятельностью</a:t>
            </a:r>
          </a:p>
          <a:p>
            <a:pPr lvl="0"/>
            <a:r>
              <a:rPr lang="ru-RU" dirty="0" smtClean="0"/>
              <a:t>Слишком быстрое некомпенсируемое утомление</a:t>
            </a:r>
          </a:p>
          <a:p>
            <a:pPr lvl="0"/>
            <a:r>
              <a:rPr lang="ru-RU" dirty="0" smtClean="0"/>
              <a:t>Крайне медленный темп деятельности</a:t>
            </a:r>
          </a:p>
          <a:p>
            <a:pPr lvl="0"/>
            <a:r>
              <a:rPr lang="ru-RU" dirty="0" smtClean="0"/>
              <a:t>Неравномерность, колебания темпа деятельности</a:t>
            </a:r>
          </a:p>
          <a:p>
            <a:pPr lvl="0"/>
            <a:r>
              <a:rPr lang="ru-RU" dirty="0" smtClean="0"/>
              <a:t>Наличие стереотипных игр с предметами, стереотипно повторяющихся сюжетов</a:t>
            </a:r>
          </a:p>
          <a:p>
            <a:pPr lvl="0"/>
            <a:r>
              <a:rPr lang="ru-RU" dirty="0" smtClean="0"/>
              <a:t>Несоответствие игровой деятельности возрасту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Учёт трёх критериев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r>
              <a:rPr lang="ru-RU" i="1" dirty="0" smtClean="0"/>
              <a:t>Адекватность</a:t>
            </a:r>
          </a:p>
          <a:p>
            <a:pPr>
              <a:buNone/>
            </a:pPr>
            <a:endParaRPr lang="ru-RU" dirty="0"/>
          </a:p>
          <a:p>
            <a:r>
              <a:rPr lang="ru-RU" i="1" dirty="0" smtClean="0"/>
              <a:t>Критичность</a:t>
            </a:r>
          </a:p>
          <a:p>
            <a:pPr>
              <a:buNone/>
            </a:pPr>
            <a:endParaRPr lang="ru-RU" dirty="0"/>
          </a:p>
          <a:p>
            <a:r>
              <a:rPr lang="ru-RU" i="1" dirty="0" err="1"/>
              <a:t>Обучаемость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sz="3300" b="1" i="1" dirty="0" smtClean="0">
                <a:solidFill>
                  <a:schemeClr val="tx2">
                    <a:lumMod val="75000"/>
                  </a:schemeClr>
                </a:solidFill>
              </a:rPr>
              <a:t>Динамика эмоционального состояния родителей по принятию особенностей ребёнка</a:t>
            </a: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/>
              <a:t/>
            </a:r>
            <a:br>
              <a:rPr lang="ru-RU" sz="3100" i="1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786058"/>
            <a:ext cx="7498080" cy="3052770"/>
          </a:xfrm>
        </p:spPr>
        <p:txBody>
          <a:bodyPr/>
          <a:lstStyle/>
          <a:p>
            <a:pPr lvl="0"/>
            <a:r>
              <a:rPr lang="ru-RU" i="1" dirty="0" smtClean="0"/>
              <a:t>Растерянность</a:t>
            </a:r>
            <a:r>
              <a:rPr lang="ru-RU" i="1" dirty="0"/>
              <a:t>, иногда страх</a:t>
            </a:r>
            <a:endParaRPr lang="ru-RU" dirty="0"/>
          </a:p>
          <a:p>
            <a:pPr lvl="0"/>
            <a:r>
              <a:rPr lang="ru-RU" i="1" dirty="0"/>
              <a:t>Негативизм, отрицание проблем</a:t>
            </a:r>
            <a:endParaRPr lang="ru-RU" dirty="0"/>
          </a:p>
          <a:p>
            <a:pPr lvl="0"/>
            <a:r>
              <a:rPr lang="ru-RU" i="1" dirty="0"/>
              <a:t>Депрессивное состояние</a:t>
            </a:r>
            <a:endParaRPr lang="ru-RU" dirty="0"/>
          </a:p>
          <a:p>
            <a:pPr lvl="0"/>
            <a:r>
              <a:rPr lang="ru-RU" i="1" dirty="0"/>
              <a:t>Начало социальной адаптации</a:t>
            </a:r>
            <a:endParaRPr lang="ru-RU" dirty="0"/>
          </a:p>
          <a:p>
            <a:pPr>
              <a:buNone/>
            </a:pPr>
            <a:r>
              <a:rPr lang="ru-RU" i="1" dirty="0"/>
              <a:t> 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112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Длительность протекания фаз зависит от: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800" b="1" i="1" dirty="0" smtClean="0"/>
              <a:t> 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785926"/>
            <a:ext cx="7498080" cy="4800600"/>
          </a:xfrm>
        </p:spPr>
        <p:txBody>
          <a:bodyPr>
            <a:normAutofit/>
          </a:bodyPr>
          <a:lstStyle/>
          <a:p>
            <a:pPr lvl="0"/>
            <a:r>
              <a:rPr lang="ru-RU" i="1" dirty="0" smtClean="0"/>
              <a:t>Возраста </a:t>
            </a:r>
            <a:r>
              <a:rPr lang="ru-RU" i="1" dirty="0"/>
              <a:t>родителей и ребёнка</a:t>
            </a:r>
            <a:endParaRPr lang="ru-RU" dirty="0"/>
          </a:p>
          <a:p>
            <a:pPr lvl="0"/>
            <a:r>
              <a:rPr lang="ru-RU" i="1" dirty="0"/>
              <a:t>Тяжести отклонения</a:t>
            </a:r>
            <a:endParaRPr lang="ru-RU" dirty="0"/>
          </a:p>
          <a:p>
            <a:pPr lvl="0"/>
            <a:r>
              <a:rPr lang="ru-RU" i="1" dirty="0"/>
              <a:t>Наличия внешних физических дефектов</a:t>
            </a:r>
            <a:endParaRPr lang="ru-RU" dirty="0"/>
          </a:p>
          <a:p>
            <a:pPr lvl="0"/>
            <a:r>
              <a:rPr lang="ru-RU" i="1" dirty="0"/>
              <a:t>Прогноза дальнейшего развития</a:t>
            </a:r>
            <a:endParaRPr lang="ru-RU" dirty="0"/>
          </a:p>
          <a:p>
            <a:pPr lvl="0"/>
            <a:r>
              <a:rPr lang="ru-RU" i="1" dirty="0"/>
              <a:t>Квалифицированности и адекватности работы с семьёй</a:t>
            </a:r>
            <a:endParaRPr lang="ru-RU" dirty="0"/>
          </a:p>
          <a:p>
            <a:pPr>
              <a:buNone/>
            </a:pPr>
            <a:r>
              <a:rPr lang="ru-RU" i="1" dirty="0"/>
              <a:t> 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Итоговым достижением работы с родителями является то, что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pPr lvl="0"/>
            <a:r>
              <a:rPr lang="ru-RU" dirty="0"/>
              <a:t>родители понимают и принимают особенности ребёнка</a:t>
            </a:r>
          </a:p>
          <a:p>
            <a:pPr lvl="0"/>
            <a:r>
              <a:rPr lang="ru-RU" dirty="0"/>
              <a:t>они могут  наладить контакт со своим ребенком; </a:t>
            </a:r>
          </a:p>
          <a:p>
            <a:pPr lvl="0"/>
            <a:r>
              <a:rPr lang="ru-RU" dirty="0"/>
              <a:t>проявляют  заинтересованность и самостоятельность в его воспитании; </a:t>
            </a:r>
          </a:p>
          <a:p>
            <a:pPr lvl="0"/>
            <a:r>
              <a:rPr lang="ru-RU" dirty="0"/>
              <a:t>умеют наблюдать за ребенком и делать выводы из своих наблюдений; </a:t>
            </a:r>
          </a:p>
          <a:p>
            <a:pPr lvl="0"/>
            <a:r>
              <a:rPr lang="ru-RU" dirty="0"/>
              <a:t>владеют приемами передачи ребенку способов овладения общественным опытом. </a:t>
            </a:r>
          </a:p>
          <a:p>
            <a:pPr lvl="0"/>
            <a:r>
              <a:rPr lang="ru-RU" dirty="0"/>
              <a:t>выполняют рекомендации специалистов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Механизм помощи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Своевременное выявление ребёнка </a:t>
            </a:r>
          </a:p>
          <a:p>
            <a:pPr lvl="0"/>
            <a:r>
              <a:rPr lang="ru-RU" dirty="0" smtClean="0"/>
              <a:t>Информирование родителей о вашем предположении</a:t>
            </a:r>
          </a:p>
          <a:p>
            <a:pPr lvl="0"/>
            <a:r>
              <a:rPr lang="ru-RU" dirty="0" smtClean="0"/>
              <a:t>Направление к психологу на диагностику.</a:t>
            </a:r>
          </a:p>
          <a:p>
            <a:pPr lvl="0"/>
            <a:r>
              <a:rPr lang="ru-RU" dirty="0" smtClean="0"/>
              <a:t>Психолог направляет к неврологу.</a:t>
            </a:r>
          </a:p>
          <a:p>
            <a:pPr lvl="0"/>
            <a:r>
              <a:rPr lang="ru-RU" dirty="0" smtClean="0"/>
              <a:t>Установлен факт наличия отклоняющегося от нормы развития.</a:t>
            </a:r>
          </a:p>
          <a:p>
            <a:pPr lvl="0"/>
            <a:r>
              <a:rPr lang="ru-RU" dirty="0" smtClean="0"/>
              <a:t>Реализация </a:t>
            </a:r>
            <a:r>
              <a:rPr lang="ru-RU" dirty="0" err="1" smtClean="0"/>
              <a:t>медико-психолого-педагогическое</a:t>
            </a:r>
            <a:r>
              <a:rPr lang="ru-RU" dirty="0" smtClean="0"/>
              <a:t> сопровождение этого ребёнка в условиях детского сада.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ru-RU" dirty="0" smtClean="0"/>
              <a:t>Мотивировать педагогов на организацию деятельности по раннему выявлению детей с отклоняющимся развитием.</a:t>
            </a:r>
          </a:p>
          <a:p>
            <a:pPr lvl="1"/>
            <a:r>
              <a:rPr lang="ru-RU" dirty="0" smtClean="0"/>
              <a:t>Определить основные показатели психического развития детей дошкольного возраста, вызывающие опасения.</a:t>
            </a:r>
          </a:p>
          <a:p>
            <a:pPr lvl="1"/>
            <a:r>
              <a:rPr lang="ru-RU" dirty="0" smtClean="0"/>
              <a:t>Познакомить педагогов с особенностями взаимодействия с родителями детей с отклоняющимся развитием.</a:t>
            </a:r>
          </a:p>
          <a:p>
            <a:pPr lvl="1"/>
            <a:r>
              <a:rPr lang="ru-RU" dirty="0" smtClean="0"/>
              <a:t>Разработать механизм оказания помощи детям на уровне  ДОУ.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Уважаемые взрослые,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53034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нам очень нужна ваша помощь!</a:t>
            </a:r>
          </a:p>
          <a:p>
            <a:endParaRPr lang="ru-RU" sz="4000" dirty="0"/>
          </a:p>
        </p:txBody>
      </p:sp>
      <p:pic>
        <p:nvPicPr>
          <p:cNvPr id="6" name="Picture 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214422"/>
            <a:ext cx="442915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Причины позднего выявления: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ru-RU" i="1" dirty="0" smtClean="0"/>
              <a:t>Ведущая </a:t>
            </a:r>
            <a:r>
              <a:rPr lang="ru-RU" i="1" dirty="0"/>
              <a:t>деятельность дошкольника игровая</a:t>
            </a:r>
            <a:endParaRPr lang="ru-RU" sz="2400" dirty="0"/>
          </a:p>
          <a:p>
            <a:pPr lvl="1">
              <a:buFont typeface="Arial" pitchFamily="34" charset="0"/>
              <a:buChar char="•"/>
            </a:pPr>
            <a:r>
              <a:rPr lang="ru-RU" i="1" dirty="0"/>
              <a:t>Трудности педагогов: как сказать родителям</a:t>
            </a:r>
            <a:endParaRPr lang="ru-RU" sz="2400" dirty="0"/>
          </a:p>
          <a:p>
            <a:pPr lvl="1">
              <a:buFont typeface="Arial" pitchFamily="34" charset="0"/>
              <a:buChar char="•"/>
            </a:pPr>
            <a:r>
              <a:rPr lang="ru-RU" i="1" dirty="0" smtClean="0"/>
              <a:t>Отсутствие </a:t>
            </a:r>
            <a:r>
              <a:rPr lang="ru-RU" i="1" dirty="0"/>
              <a:t>жёсткой системы требований к уровню развития и </a:t>
            </a:r>
            <a:r>
              <a:rPr lang="ru-RU" i="1" dirty="0" err="1"/>
              <a:t>обученности</a:t>
            </a:r>
            <a:r>
              <a:rPr lang="ru-RU" i="1" dirty="0"/>
              <a:t> в </a:t>
            </a:r>
            <a:r>
              <a:rPr lang="ru-RU" i="1" dirty="0" smtClean="0"/>
              <a:t>ДОУ</a:t>
            </a:r>
          </a:p>
          <a:p>
            <a:pPr lvl="1">
              <a:buFont typeface="Arial" pitchFamily="34" charset="0"/>
              <a:buChar char="•"/>
            </a:pPr>
            <a:r>
              <a:rPr lang="ru-RU" i="1" dirty="0" smtClean="0"/>
              <a:t>Наличие стереотипов восприятия</a:t>
            </a:r>
            <a:endParaRPr lang="ru-RU" dirty="0" smtClean="0"/>
          </a:p>
          <a:p>
            <a:pPr lvl="1">
              <a:buFont typeface="Arial" pitchFamily="34" charset="0"/>
              <a:buChar char="•"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Стереотипы восприятия маленького ребёнка: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i="1" dirty="0" smtClean="0"/>
              <a:t>Вот </a:t>
            </a:r>
            <a:r>
              <a:rPr lang="ru-RU" i="1" dirty="0"/>
              <a:t>пойдёт в школу всё наладится, там заставят</a:t>
            </a:r>
            <a:endParaRPr lang="ru-RU" dirty="0"/>
          </a:p>
          <a:p>
            <a:pPr lvl="0"/>
            <a:r>
              <a:rPr lang="ru-RU" i="1" dirty="0"/>
              <a:t>Ленится говорить, заниматься</a:t>
            </a:r>
            <a:endParaRPr lang="ru-RU" dirty="0"/>
          </a:p>
          <a:p>
            <a:pPr lvl="0"/>
            <a:r>
              <a:rPr lang="ru-RU" i="1" dirty="0"/>
              <a:t>Плохо занимается, успеет ещё, вся жизнь впереди</a:t>
            </a:r>
            <a:endParaRPr lang="ru-RU" dirty="0"/>
          </a:p>
          <a:p>
            <a:pPr lvl="0"/>
            <a:r>
              <a:rPr lang="ru-RU" i="1" dirty="0"/>
              <a:t>Он ещё маленький</a:t>
            </a:r>
            <a:endParaRPr lang="ru-RU" dirty="0"/>
          </a:p>
          <a:p>
            <a:pPr lvl="0"/>
            <a:r>
              <a:rPr lang="ru-RU" i="1" dirty="0"/>
              <a:t>Нарушение прав, до школы не имеем права направлять к специалистам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</a:rPr>
              <a:t>Норма </a:t>
            </a:r>
            <a:r>
              <a:rPr lang="ru-RU" sz="2800" i="1" dirty="0">
                <a:solidFill>
                  <a:schemeClr val="tx2">
                    <a:lumMod val="75000"/>
                  </a:schemeClr>
                </a:solidFill>
              </a:rPr>
              <a:t>– это система требований, которые общество предъявляет к психическому и личному развитию его членов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800" i="1" dirty="0" smtClean="0"/>
          </a:p>
          <a:p>
            <a:pPr>
              <a:buNone/>
            </a:pPr>
            <a:r>
              <a:rPr lang="ru-RU" sz="2800" i="1" dirty="0" smtClean="0"/>
              <a:t>Любое </a:t>
            </a:r>
            <a:r>
              <a:rPr lang="ru-RU" sz="2800" i="1" dirty="0"/>
              <a:t>отклонение функции или </a:t>
            </a:r>
            <a:r>
              <a:rPr lang="ru-RU" sz="2800" i="1" dirty="0" smtClean="0"/>
              <a:t>системы психических </a:t>
            </a:r>
            <a:r>
              <a:rPr lang="ru-RU" sz="2800" i="1" dirty="0"/>
              <a:t>функций от «программы развития» (опережение </a:t>
            </a:r>
            <a:r>
              <a:rPr lang="ru-RU" sz="2800" i="1" dirty="0" smtClean="0"/>
              <a:t>или </a:t>
            </a:r>
            <a:r>
              <a:rPr lang="ru-RU" sz="2800" i="1" dirty="0"/>
              <a:t>запаздывание ) и выходящее за пределы социально – психологического норматива следует рассматривать как </a:t>
            </a:r>
            <a:r>
              <a:rPr lang="ru-RU" sz="2800" b="1" i="1" dirty="0"/>
              <a:t>отклоняющееся развитие</a:t>
            </a:r>
            <a:endParaRPr lang="ru-RU" sz="2800" b="1" dirty="0"/>
          </a:p>
          <a:p>
            <a:pPr>
              <a:buNone/>
            </a:pPr>
            <a:r>
              <a:rPr lang="ru-RU" sz="2800" i="1" dirty="0"/>
              <a:t> 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85527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Использование понятия</a:t>
            </a:r>
            <a:b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 «отклоняющееся развитие» позволяет: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/>
              <a:t> </a:t>
            </a:r>
            <a:endParaRPr lang="ru-RU" dirty="0"/>
          </a:p>
          <a:p>
            <a:pPr lvl="0"/>
            <a:r>
              <a:rPr lang="ru-RU" i="1" dirty="0"/>
              <a:t>Обозначить критерии выделения  категорий детей, нуждающихся в помощи</a:t>
            </a:r>
            <a:endParaRPr lang="ru-RU" dirty="0"/>
          </a:p>
          <a:p>
            <a:pPr lvl="0"/>
            <a:r>
              <a:rPr lang="ru-RU" i="1" dirty="0"/>
              <a:t>Своевременно оказывать </a:t>
            </a:r>
            <a:r>
              <a:rPr lang="ru-RU" i="1" dirty="0" err="1"/>
              <a:t>психолого</a:t>
            </a:r>
            <a:r>
              <a:rPr lang="ru-RU" i="1" dirty="0"/>
              <a:t> – педагогическую и </a:t>
            </a:r>
            <a:r>
              <a:rPr lang="ru-RU" i="1" dirty="0" err="1"/>
              <a:t>медико</a:t>
            </a:r>
            <a:r>
              <a:rPr lang="ru-RU" i="1" dirty="0"/>
              <a:t> – социальную помощь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Причины отклоняющегося развития: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643050"/>
            <a:ext cx="7498080" cy="48006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i="1" dirty="0" smtClean="0"/>
              <a:t>Состояние </a:t>
            </a:r>
            <a:r>
              <a:rPr lang="ru-RU" b="1" i="1" dirty="0"/>
              <a:t>центральной нервной системы </a:t>
            </a:r>
            <a:r>
              <a:rPr lang="ru-RU" sz="2600" i="1" dirty="0"/>
              <a:t>(нарушения, повреждения ЦНС различного характера, тяжести и времени, ММД и т. </a:t>
            </a:r>
            <a:r>
              <a:rPr lang="ru-RU" sz="2600" i="1" dirty="0" err="1"/>
              <a:t>д</a:t>
            </a:r>
            <a:r>
              <a:rPr lang="ru-RU" sz="2600" i="1" dirty="0"/>
              <a:t>)</a:t>
            </a:r>
            <a:endParaRPr lang="ru-RU" sz="2600" dirty="0"/>
          </a:p>
          <a:p>
            <a:pPr lvl="0"/>
            <a:r>
              <a:rPr lang="ru-RU" b="1" i="1" dirty="0"/>
              <a:t>Специфика нейробиологической  функциональной организации мозговых </a:t>
            </a:r>
            <a:r>
              <a:rPr lang="ru-RU" b="1" i="1" dirty="0" smtClean="0"/>
              <a:t>систем </a:t>
            </a:r>
            <a:r>
              <a:rPr lang="ru-RU" sz="2600" i="1" dirty="0" smtClean="0"/>
              <a:t>(</a:t>
            </a:r>
            <a:r>
              <a:rPr lang="ru-RU" sz="2600" i="1" dirty="0"/>
              <a:t>специфика формирования </a:t>
            </a:r>
            <a:r>
              <a:rPr lang="ru-RU" sz="2600" i="1" dirty="0" err="1"/>
              <a:t>корко</a:t>
            </a:r>
            <a:r>
              <a:rPr lang="ru-RU" sz="2600" i="1" dirty="0"/>
              <a:t> – подкорковых взаимодействий, профиль индивидуальной </a:t>
            </a:r>
            <a:r>
              <a:rPr lang="ru-RU" sz="2600" i="1" dirty="0" err="1"/>
              <a:t>ассиметрии</a:t>
            </a:r>
            <a:r>
              <a:rPr lang="ru-RU" sz="2600" i="1" dirty="0"/>
              <a:t> )</a:t>
            </a:r>
            <a:endParaRPr lang="ru-RU" sz="2600" dirty="0"/>
          </a:p>
          <a:p>
            <a:pPr lvl="0"/>
            <a:r>
              <a:rPr lang="ru-RU" b="1" i="1" dirty="0"/>
              <a:t>Социальная ситуация </a:t>
            </a:r>
            <a:r>
              <a:rPr lang="ru-RU" b="1" i="1" dirty="0" smtClean="0"/>
              <a:t>развития </a:t>
            </a:r>
            <a:r>
              <a:rPr lang="ru-RU" sz="2400" i="1" dirty="0" smtClean="0"/>
              <a:t>(</a:t>
            </a:r>
            <a:r>
              <a:rPr lang="ru-RU" sz="2400" i="1" dirty="0"/>
              <a:t>специфика </a:t>
            </a:r>
            <a:r>
              <a:rPr lang="ru-RU" sz="2600" i="1" dirty="0" err="1"/>
              <a:t>детско</a:t>
            </a:r>
            <a:r>
              <a:rPr lang="ru-RU" sz="2600" i="1" dirty="0"/>
              <a:t> – родительских отношений, образовательная среда, социально - этническая) культура и другие особенности,  облегчающие </a:t>
            </a:r>
            <a:r>
              <a:rPr lang="ru-RU" sz="2600" i="1" dirty="0" smtClean="0"/>
              <a:t>или,  </a:t>
            </a:r>
            <a:r>
              <a:rPr lang="ru-RU" sz="2600" i="1" dirty="0"/>
              <a:t>наоборот,  затрудняющие развитие ребёнка). </a:t>
            </a:r>
            <a:endParaRPr lang="ru-RU" sz="2600" dirty="0"/>
          </a:p>
          <a:p>
            <a:pPr>
              <a:buNone/>
            </a:pPr>
            <a:r>
              <a:rPr lang="ru-RU" sz="2600" i="1" dirty="0"/>
              <a:t> </a:t>
            </a:r>
            <a:endParaRPr lang="ru-RU" sz="26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СДВГ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Неврологическое заболевание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Причина</a:t>
            </a:r>
            <a:r>
              <a:rPr lang="ru-RU" dirty="0" smtClean="0"/>
              <a:t> –незрелость мозговых структур.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Следствие</a:t>
            </a:r>
            <a:r>
              <a:rPr lang="ru-RU" dirty="0" smtClean="0"/>
              <a:t> –энергетическая бедность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Проявления:</a:t>
            </a:r>
          </a:p>
          <a:p>
            <a:r>
              <a:rPr lang="ru-RU" dirty="0" smtClean="0"/>
              <a:t>Дефицит внимания, импульсивность, </a:t>
            </a:r>
            <a:r>
              <a:rPr lang="ru-RU" dirty="0" err="1" smtClean="0"/>
              <a:t>гиперактивность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Нарушение </a:t>
            </a:r>
            <a:r>
              <a:rPr lang="ru-RU" dirty="0" err="1" smtClean="0"/>
              <a:t>саморегуляции</a:t>
            </a:r>
            <a:endParaRPr lang="ru-RU" dirty="0" smtClean="0"/>
          </a:p>
          <a:p>
            <a:r>
              <a:rPr lang="ru-RU" dirty="0" smtClean="0"/>
              <a:t>Эмоциональная неустойчивость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Причины СДВГ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i="1" dirty="0"/>
              <a:t> </a:t>
            </a:r>
            <a:r>
              <a:rPr lang="ru-RU" dirty="0" smtClean="0"/>
              <a:t>Химические отравления мозга ребёнка в период беременности, родов, первые годы жизни(экология, асфиксия, лекарства, наркоз).</a:t>
            </a:r>
          </a:p>
          <a:p>
            <a:pPr lvl="0"/>
            <a:r>
              <a:rPr lang="ru-RU" dirty="0" smtClean="0"/>
              <a:t>Осложняющие и отравляющие  функционирование  мозга хронические заболевания  (почек, печени, лёгких, сердца…)</a:t>
            </a:r>
          </a:p>
          <a:p>
            <a:r>
              <a:rPr lang="ru-RU" dirty="0" smtClean="0"/>
              <a:t>Разнообразные травмы</a:t>
            </a:r>
          </a:p>
          <a:p>
            <a:pPr>
              <a:buNone/>
            </a:pPr>
            <a:r>
              <a:rPr lang="ru-RU" dirty="0" smtClean="0"/>
              <a:t> позвоночника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223</TotalTime>
  <Words>586</Words>
  <Application>Microsoft Office PowerPoint</Application>
  <PresentationFormat>Экран (4:3)</PresentationFormat>
  <Paragraphs>130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Corbel</vt:lpstr>
      <vt:lpstr>Gill Sans MT</vt:lpstr>
      <vt:lpstr>Verdana</vt:lpstr>
      <vt:lpstr>Wingdings 2</vt:lpstr>
      <vt:lpstr>Солнцестояние</vt:lpstr>
      <vt:lpstr>Детский сад № 114</vt:lpstr>
      <vt:lpstr>Задачи: </vt:lpstr>
      <vt:lpstr>Причины позднего выявления: </vt:lpstr>
      <vt:lpstr>Стереотипы восприятия маленького ребёнка: </vt:lpstr>
      <vt:lpstr>Норма – это система требований, которые общество предъявляет к психическому и личному развитию его членов </vt:lpstr>
      <vt:lpstr> Использование понятия  «отклоняющееся развитие» позволяет: </vt:lpstr>
      <vt:lpstr>  Причины отклоняющегося развития:   </vt:lpstr>
      <vt:lpstr>СДВГ</vt:lpstr>
      <vt:lpstr>Причины СДВГ</vt:lpstr>
      <vt:lpstr>Позвоночник </vt:lpstr>
      <vt:lpstr>Двигательное развитие</vt:lpstr>
      <vt:lpstr>Речевое развитие</vt:lpstr>
      <vt:lpstr>Эмоциональное развитие</vt:lpstr>
      <vt:lpstr>Особенности игровой и познавательной деятельности</vt:lpstr>
      <vt:lpstr>Учёт трёх критериев </vt:lpstr>
      <vt:lpstr>  Динамика эмоционального состояния родителей по принятию особенностей ребёнка   </vt:lpstr>
      <vt:lpstr>Длительность протекания фаз зависит от:   </vt:lpstr>
      <vt:lpstr>Итоговым достижением работы с родителями является то, что</vt:lpstr>
      <vt:lpstr>Механизм помощи </vt:lpstr>
      <vt:lpstr>Уважаемые взрослые,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семинар</dc:title>
  <dc:creator>matem 2</dc:creator>
  <cp:lastModifiedBy>Пользователь Windows</cp:lastModifiedBy>
  <cp:revision>11</cp:revision>
  <dcterms:created xsi:type="dcterms:W3CDTF">2009-10-22T10:04:04Z</dcterms:created>
  <dcterms:modified xsi:type="dcterms:W3CDTF">2021-02-15T07:55:05Z</dcterms:modified>
</cp:coreProperties>
</file>