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7" r:id="rId2"/>
    <p:sldId id="421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00" r:id="rId28"/>
    <p:sldId id="402" r:id="rId29"/>
    <p:sldId id="403" r:id="rId30"/>
    <p:sldId id="405" r:id="rId31"/>
    <p:sldId id="406" r:id="rId32"/>
    <p:sldId id="407" r:id="rId33"/>
    <p:sldId id="408" r:id="rId34"/>
    <p:sldId id="34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37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47B6-5A62-4ACD-B11E-E67A95CAA0B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8AB1-CC2A-4A47-B777-7C8844457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8AB1-CC2A-4A47-B777-7C8844457F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4838936" TargetMode="External"/><Relationship Id="rId2" Type="http://schemas.openxmlformats.org/officeDocument/2006/relationships/hyperlink" Target="http://dou114.rybadm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№114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выявление детей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ограниченными возможностями здоровья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риском их возникновения.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родителей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u="sng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2022г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родителей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Формы работы с родителями: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индивидуальная;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групповая.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4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- мониторинг результатов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6796" y="2705380"/>
            <a:ext cx="213378" cy="37798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693814" y="1101459"/>
            <a:ext cx="1593668" cy="661852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Ребенок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5810" y="2162343"/>
            <a:ext cx="1792379" cy="55332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76796" y="1793260"/>
            <a:ext cx="151438" cy="333633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43" y="3690849"/>
            <a:ext cx="213378" cy="377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68" y="3680562"/>
            <a:ext cx="213378" cy="377985"/>
          </a:xfrm>
          <a:prstGeom prst="rect">
            <a:avLst/>
          </a:prstGeom>
        </p:spPr>
      </p:pic>
      <p:sp>
        <p:nvSpPr>
          <p:cNvPr id="10" name="Трапеция 9"/>
          <p:cNvSpPr/>
          <p:nvPr/>
        </p:nvSpPr>
        <p:spPr>
          <a:xfrm>
            <a:off x="359338" y="3099075"/>
            <a:ext cx="8386354" cy="576064"/>
          </a:xfrm>
          <a:prstGeom prst="trapezoid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Служба ранней помощи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4022997"/>
            <a:ext cx="1872207" cy="64335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Норма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70731" y="4058547"/>
            <a:ext cx="1792379" cy="65077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ПМПК</a:t>
            </a: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201478" y="5301208"/>
            <a:ext cx="3002370" cy="1322750"/>
          </a:xfrm>
          <a:prstGeom prst="flowChartPreparat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Группа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о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бщеразвива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ющей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направленности</a:t>
            </a: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3573842" y="5360007"/>
            <a:ext cx="2500371" cy="1203416"/>
          </a:xfrm>
          <a:prstGeom prst="flowChartPreparat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Группа для детей нарушениями речи</a:t>
            </a: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6444208" y="5299473"/>
            <a:ext cx="2592288" cy="1324485"/>
          </a:xfrm>
          <a:prstGeom prst="flowChartPreparat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Группа для детей с задержкой психического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2545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Значимость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деятельности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Службы ранней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помощи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Дети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получают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непрерывную коррекционно-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развивающую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помощь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начала школьного обучения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t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Педагоги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профессиональных компетенций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lvl="1" indent="0"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Родители</a:t>
            </a:r>
          </a:p>
          <a:p>
            <a:pPr marL="457200" lvl="1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Улучшение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детско – родительских отношений</a:t>
            </a:r>
          </a:p>
          <a:p>
            <a:pPr marL="457200" lvl="1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Службы ранней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помощи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Появилась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заранее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прогнозировать количество необходимых групп комбинирующей и компенсирующей направленности. Что позволяет проводить своевременное и необходимое обучение кадров.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Перспективы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сопровождение родителей по преодолению деструктивных установок в отношении коррекционно- развивающей помощи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Методы раннего выявления отклоняющегося развития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72065"/>
            <a:ext cx="6858000" cy="9323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800" dirty="0">
                <a:solidFill>
                  <a:schemeClr val="accent2">
                    <a:lumMod val="75000"/>
                  </a:schemeClr>
                </a:solidFill>
              </a:rPr>
              <a:t>Учитель-дефектолог </a:t>
            </a:r>
          </a:p>
          <a:p>
            <a:pPr algn="r"/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</a:rPr>
              <a:t>Мария Павловна Куракина</a:t>
            </a:r>
            <a:endParaRPr lang="ru-RU" sz="3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4" name="Picture 6" descr="https://1.bp.blogspot.com/-hBmCre0lSOo/YX-F8v81ktI/AAAAAAAAChA/BJJ-4iNJwyMfmGPBpC6uv1w-q6cLzbx6wCLcBGAsYHQ/s1920/1614582395_11-p-detskii-sad-na-belom-fone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3" y="2261944"/>
            <a:ext cx="4395935" cy="29672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4" y="476672"/>
            <a:ext cx="7128792" cy="9721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Понятие «отклоняющееся развитие»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608512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Любое</a:t>
            </a:r>
            <a:r>
              <a:rPr lang="ru-RU" sz="31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отклонение отдельной функции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системы психических функций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«программы развития» вне зависимости от знака этого изменения  «+» или «-» (опережение или запаздывание),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выходящее за пределы  социально-психологического норматива,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следует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рассматривать как отклоняющееся развитие данной функции или системы психических функций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2296" indent="0">
              <a:lnSpc>
                <a:spcPct val="120000"/>
              </a:lnSpc>
              <a:buNone/>
            </a:pPr>
            <a:endParaRPr lang="ru-RU" sz="31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Ребенок, демонстрирующий подобные феномены, должен быть отнесен к категории детей с отклоняющимся развитием.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5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1775" y="404664"/>
            <a:ext cx="6110436" cy="3780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Типология отклоняющегося развития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0690" y="-470967"/>
            <a:ext cx="5472607" cy="8808046"/>
          </a:xfrm>
        </p:spPr>
      </p:pic>
    </p:spTree>
    <p:extLst>
      <p:ext uri="{BB962C8B-B14F-4D97-AF65-F5344CB8AC3E}">
        <p14:creationId xmlns:p14="http://schemas.microsoft.com/office/powerpoint/2010/main" val="35624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8871" y="401921"/>
            <a:ext cx="4636848" cy="77747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Дефицитарное развитие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660" y="2153788"/>
            <a:ext cx="1960206" cy="961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Дефицитарность</a:t>
            </a:r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слуха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4478" y="2153788"/>
            <a:ext cx="1945634" cy="978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Дефицитарность</a:t>
            </a:r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зрения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96448" y="2153788"/>
            <a:ext cx="2125838" cy="978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Дефицитарность</a:t>
            </a:r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опорно-двигательного аппарата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987" y="4238931"/>
            <a:ext cx="2758571" cy="1026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Сочетанное (сложное, множественное)</a:t>
            </a:r>
          </a:p>
          <a:p>
            <a:pPr algn="ctr"/>
            <a:r>
              <a:rPr lang="ru-RU" kern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дефицитарное</a:t>
            </a:r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6000" y="4238931"/>
            <a:ext cx="2688034" cy="1026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Дефицитарность иных анализаторных или  функциональных  систем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375339" y="1280145"/>
            <a:ext cx="363474" cy="77289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906324" y="1307921"/>
            <a:ext cx="363474" cy="28027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425558" y="1307921"/>
            <a:ext cx="363474" cy="7728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577630" y="1307921"/>
            <a:ext cx="363474" cy="7728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956543" y="1307922"/>
            <a:ext cx="363474" cy="280278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7858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6172200" cy="7258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Поврежденное развитие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8543" y="4437112"/>
            <a:ext cx="8280920" cy="176508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озникает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патологическом повреждающем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воздействии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когда значительная (большая) часть функциональных систем уже была сформирована до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момента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повреждения и, таким образом, развитие имеет период условно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нормативного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1891" y="2326352"/>
            <a:ext cx="2052228" cy="1185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Локально-поврежденное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3306" y="2326351"/>
            <a:ext cx="1998222" cy="1185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Диффузно –поврежденное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2845" y="2326350"/>
            <a:ext cx="1862826" cy="1185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Психотравма</a:t>
            </a:r>
            <a:endParaRPr lang="ru-RU" kern="0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886268" y="1284961"/>
            <a:ext cx="363474" cy="9992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трелка вниз 7"/>
          <p:cNvSpPr/>
          <p:nvPr/>
        </p:nvSpPr>
        <p:spPr>
          <a:xfrm>
            <a:off x="4390263" y="1284961"/>
            <a:ext cx="363474" cy="9992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низ 8"/>
          <p:cNvSpPr/>
          <p:nvPr/>
        </p:nvSpPr>
        <p:spPr>
          <a:xfrm>
            <a:off x="6712521" y="1284961"/>
            <a:ext cx="363474" cy="9992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2224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Опыт детского сада в оказании ранней помощи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«ПОЦЕЛУЙ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ЛАДОШКЕ»</a:t>
            </a: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(психолого-педагогическое, профилактическое сопровождение адаптационной группы для семей, имеющих детей раннего возраста в период подготовки к поступлению в дошкольное учреждение</a:t>
            </a:r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7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«ДОБРОЕ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УТРЕЧКО» </a:t>
            </a: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(психолого-педагогическое сопровождение участников образовательных отношений в период адаптации детей раннего возраста к условиям детского </a:t>
            </a:r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сада)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7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«СЛУЖБА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ДРУЖБЫ 114» </a:t>
            </a: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(информационно-просветительская группа сотрудничества педагогов детского сада №114 и родителей детей раннего возраста </a:t>
            </a:r>
            <a:r>
              <a:rPr lang="ru-RU" sz="37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>
                <a:hlinkClick r:id="rId2"/>
              </a:rPr>
              <a:t>http://dou114.rybadm.ru</a:t>
            </a:r>
            <a:r>
              <a:rPr lang="en-US" sz="4000" dirty="0" smtClean="0">
                <a:hlinkClick r:id="rId2"/>
              </a:rPr>
              <a:t>/</a:t>
            </a:r>
            <a:endParaRPr lang="ru-RU" sz="37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7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«КИНОРЕШЕБНИК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ВЗРОСЛЫМ И ДЕТЯМ» </a:t>
            </a: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(просветительско-профилактическая группа сотрудничества педагогов детского сада №114 и родителей детей дошкольного возраста </a:t>
            </a:r>
            <a:r>
              <a:rPr lang="ru-RU" sz="37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>
                <a:hlinkClick r:id="rId3"/>
              </a:rPr>
              <a:t>https://vk.com/public204838936</a:t>
            </a:r>
            <a:endParaRPr lang="ru-RU" sz="4000" dirty="0"/>
          </a:p>
          <a:p>
            <a:pPr marL="0" indent="0">
              <a:buNone/>
            </a:pPr>
            <a:endParaRPr lang="ru-RU" sz="37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75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83" y="548485"/>
            <a:ext cx="6172200" cy="6157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Асинхронное развитие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0788" y="3482885"/>
            <a:ext cx="3219995" cy="2455907"/>
          </a:xfrm>
        </p:spPr>
        <p:txBody>
          <a:bodyPr>
            <a:normAutofit fontScale="47500" lnSpcReduction="20000"/>
          </a:bodyPr>
          <a:lstStyle/>
          <a:p>
            <a:pPr marL="82296" indent="0" algn="ctr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«формирование  личности по истерическому типу», «</a:t>
            </a:r>
            <a:r>
              <a:rPr lang="ru-RU" sz="31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неврозоподобные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реакции», «характерологические и </a:t>
            </a:r>
            <a:r>
              <a:rPr lang="ru-RU" sz="31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патохарактерологические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реакции» «формирование личности по тормозимому типу» - для детского возраста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96035" y="3482886"/>
            <a:ext cx="3000462" cy="245590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существенно большая выраженность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асинхронии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(неравномерности) развития отдельных функций или их систем,  грубое нарушение, искажение адаптационных и приспособительных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3530" y="2132856"/>
            <a:ext cx="2924082" cy="1028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Дисгармоническое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60511" y="2132856"/>
            <a:ext cx="2935986" cy="1028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Искаженное развитие</a:t>
            </a:r>
          </a:p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(РАС)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55571" y="1249137"/>
            <a:ext cx="363474" cy="6792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893181" y="1202026"/>
            <a:ext cx="363474" cy="67926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07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632" y="493720"/>
            <a:ext cx="4746396" cy="3214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Недостаточное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12335"/>
            <a:ext cx="2145022" cy="807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Тотальное недоразвитие  (УО)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8051" y="1495434"/>
            <a:ext cx="1843095" cy="8239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542804"/>
                </a:solidFill>
                <a:latin typeface="Calibri" panose="020F0502020204030204"/>
              </a:rPr>
              <a:t>Задержанное развитие </a:t>
            </a:r>
          </a:p>
          <a:p>
            <a:pPr algn="ctr"/>
            <a:r>
              <a:rPr lang="ru-RU" kern="0" dirty="0">
                <a:solidFill>
                  <a:srgbClr val="542804"/>
                </a:solidFill>
                <a:latin typeface="Calibri" panose="020F0502020204030204"/>
              </a:rPr>
              <a:t>(ЗПР)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0714" y="1512337"/>
            <a:ext cx="2945702" cy="8388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673105"/>
                </a:solidFill>
                <a:latin typeface="Calibri" panose="020F0502020204030204"/>
              </a:rPr>
              <a:t>Парциальная несформированность  ВПФ</a:t>
            </a:r>
          </a:p>
          <a:p>
            <a:pPr algn="ctr"/>
            <a:r>
              <a:rPr lang="ru-RU" kern="0" dirty="0">
                <a:solidFill>
                  <a:srgbClr val="673105"/>
                </a:solidFill>
                <a:latin typeface="Calibri" panose="020F0502020204030204"/>
              </a:rPr>
              <a:t>(ЗПР)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6423" y="2780928"/>
            <a:ext cx="2624577" cy="1372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Парциальная несформированность</a:t>
            </a:r>
          </a:p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преимущественно  </a:t>
            </a:r>
            <a:r>
              <a:rPr lang="ru-RU" dirty="0">
                <a:solidFill>
                  <a:srgbClr val="FF0000"/>
                </a:solidFill>
              </a:rPr>
              <a:t>регуляторного компонента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9255" y="4543662"/>
            <a:ext cx="2618909" cy="1008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Парциальная </a:t>
            </a:r>
            <a:r>
              <a:rPr lang="ru-RU" kern="0" dirty="0" err="1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несформированность</a:t>
            </a:r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когнитивного компонента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8626" y="5885811"/>
            <a:ext cx="2592011" cy="9721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Парциальная несформированность </a:t>
            </a:r>
            <a:r>
              <a:rPr lang="ru-RU" dirty="0">
                <a:solidFill>
                  <a:srgbClr val="FF0000"/>
                </a:solidFill>
              </a:rPr>
              <a:t>смешанного компонента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2537" y="2772202"/>
            <a:ext cx="2438609" cy="13811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Темпово-задержанный тип развития (гармонический инфантилизм)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97274" y="4753691"/>
            <a:ext cx="2449134" cy="14511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Неравномерно-задержанный тип развития (дисгармонический инфантилизм)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3325677" y="2348740"/>
            <a:ext cx="363474" cy="4023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298651" y="4176151"/>
            <a:ext cx="363474" cy="55471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44029" y="2322578"/>
            <a:ext cx="202158" cy="409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5605382" y="2358451"/>
            <a:ext cx="363474" cy="4036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506973" y="4172149"/>
            <a:ext cx="363474" cy="31486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32050" y="2364725"/>
            <a:ext cx="222582" cy="39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253049" y="5580403"/>
            <a:ext cx="397294" cy="2771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17826" y="2368156"/>
            <a:ext cx="233919" cy="392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33212" y="4164128"/>
            <a:ext cx="236968" cy="3387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2400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наблюдения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ФИЗИЧЕСКОЕ РАЗВИТИЕ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СОЦИАЛЬНО–ЭМОЦИОНАЛЬНОЕ РАЗВИТИЕ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РЕЧЕВОЕ РАЗВИТИЕ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ПОЗНАВАТЕЛЬНАЯ И ИГРОВАЯ ДЕЯТЕЛЬНОСТЬ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1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7028" y="188640"/>
            <a:ext cx="7886700" cy="5029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развития детей раннего возраста, вызывающие опасения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2038" y="1170384"/>
            <a:ext cx="3868340" cy="248193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Физическое развитие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219304" cy="431727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Имеет плохой аппетит, избирательность в еде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Начинает позже, чем другие дети, держать головку, сидеть, ходить (не ходил самостоятельно до 18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может сохранять равновесие, когда он сидит, стоит или ходит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удерживает предметы, которые ранее удерживал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следит за движущимися предметами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Моторно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неловок: роняет, задевает предметы, неуспешен при двигательных играх, трудности формирования бытовых моторных навыков и т.д.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Дискоординированность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движений,характерна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вялость, замедленность движений, «шаркающая» неуверенная походка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Импульсивность движений, суетливость, расторможенность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Трудности регуляции силы и направления движений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Наличие вычурных, своеобразных, стереотипно повторяющихся движений руками или всем телом, частое хождение на цыпочках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Наличие навязчивых движений: покашливаний, подёргиваний</a:t>
            </a:r>
          </a:p>
          <a:p>
            <a:endParaRPr lang="ru-RU" sz="1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2850" y="1149190"/>
            <a:ext cx="4183646" cy="269387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Социально-эмоциональное развитие</a:t>
            </a:r>
            <a:endParaRPr lang="ru-RU" sz="1800" b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3977640" cy="5139455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Длительное приучение к горшку, не проявляет самостоятельности в навыках самообслуживания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Трудности визуального контакта: не смотрит в глаза, либо глазной контакт кратковременный, смотрит «сквозь»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вступает в эмоциональный контакт с людьми, не улыбается, не тянется к родителям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реагирует на новые предметы, хорошо знакомых людей, не способен установить простейшие причинно-следственные связи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Неадекватность эмоциональных реакций по силе и знаку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Эмоциональная неустойчивость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Повышенная тревожность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Повышенная возбудимость, агрессивность, может направлять эту агрессию на себя (кусать себя, бить)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Эмоциональная бедность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Вялость, апатичность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откликается на собственное имя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20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76" y="332656"/>
            <a:ext cx="8750147" cy="4506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развития детей раннего возраста, вызывающие опасения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822" y="1164018"/>
            <a:ext cx="3481251" cy="33310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Речевое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5132" y="1795351"/>
            <a:ext cx="3768633" cy="3786630"/>
          </a:xfrm>
        </p:spPr>
        <p:txBody>
          <a:bodyPr>
            <a:noAutofit/>
          </a:bodyPr>
          <a:lstStyle/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1 г. 6 мес. не говорит и не понимает простых слов, например «мама» или «дай», своего имени или названий окружающих предметов 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выполняет простейшие просьбы типа «иди сюда», «сядь», «дай».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Трудности с сосанием или жеванием (полуторагодовалый ребёнок не умеет жевать и давится даже кусочком яблока)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Постоянно приоткрыт рот или наблюдается повышенное слюноотделение без явных причин (не связанное с ростом зубов)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двум годам использует только несколько отдельных слов и не пытается повторять новые слова.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Наличие запинок в речи, заикания, невнятность речи 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эхолалий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(отраженная речь), стереотипных повторений одних и тех же речевых фрагментов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Речевая расторможенность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32166" y="1462249"/>
            <a:ext cx="4056018" cy="33310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Познавательная</a:t>
            </a:r>
            <a:r>
              <a:rPr lang="ru-RU" sz="1800" b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игровая деятельность</a:t>
            </a:r>
            <a:endParaRPr lang="ru-RU" sz="1800" b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024" y="1795351"/>
            <a:ext cx="4175216" cy="4140926"/>
          </a:xfrm>
        </p:spPr>
        <p:txBody>
          <a:bodyPr>
            <a:noAutofit/>
          </a:bodyPr>
          <a:lstStyle/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игровой деятельности возрасту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использует по назначению игрушки (не складывает пирамидку, не гудит машинками, не играет с куклами, а стучит ими об пол, кидает, раскручивает) 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знает, как играть в игрушки, использует их по-своему, может быть привержен только к одной игрушке или ее части.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Наличие стереотипных игр с предметами, стереотипно повторяющихся сюжетов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Стереотипное поведение: может долго раскачиваться на одном месте или ходить по кругу, вертеть в руке один предмет, склонен расставлять предметы в ряд, негативно реагирует на любые перемены. 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Слишком быстрое некомпенсируемое утомление, пресыщение деятельностью, ребенок проявляя интерес к игрушке, долго ею не занимается, часто характерно желание сломать игрушку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Крайне медленный или неравномерный темп деятельности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3955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548680"/>
            <a:ext cx="61722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Диагностические критерии отклоняющегося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4728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произвольная регуляция</a:t>
            </a:r>
          </a:p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когнитивное развитие (речь, мышление)</a:t>
            </a:r>
          </a:p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аффективно-эмоциональное развитие </a:t>
            </a:r>
          </a:p>
          <a:p>
            <a:pPr marL="82296" indent="0">
              <a:buNone/>
            </a:pP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Дополнительными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критериями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являются</a:t>
            </a:r>
          </a:p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бучаемость</a:t>
            </a:r>
          </a:p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ритичность</a:t>
            </a:r>
          </a:p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декватность</a:t>
            </a:r>
          </a:p>
          <a:p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 и особенности раннего (от рождения до 3 лет)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5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диагностического обследования направлена на: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выявление структуры дефекта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актуального уровня развития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зоны ближайшего развития, потенциальных возможностей ребенка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направлений и средств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коррекционно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развивающей работы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Диагностический материал: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«Психолого-педагогическая диагностика  развития детей раннего и дошкольного  возраста» под  ред. Е.А.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Стребелевой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 М. «Просвещение» 2020.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03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сообщить родителям, 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 ребёнка есть трудности в развитии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0851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педагог-психолог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Татьяна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Борисовна Иванова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0" y="2636912"/>
            <a:ext cx="3497784" cy="26058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0224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все чувствуют?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8203"/>
            <a:ext cx="2880320" cy="2889238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b="5134"/>
          <a:stretch/>
        </p:blipFill>
        <p:spPr>
          <a:xfrm>
            <a:off x="5796136" y="1801410"/>
            <a:ext cx="3136960" cy="3024336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90" y="3456313"/>
            <a:ext cx="2373630" cy="2373630"/>
          </a:xfrm>
          <a:prstGeom prst="ellipse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4453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43" y="4941168"/>
            <a:ext cx="2434794" cy="18139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Встреча с родителями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Приглашаются оба родителя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1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Выделяется время и организуется место для беседы.</a:t>
            </a:r>
          </a:p>
          <a:p>
            <a:pPr marL="514350" indent="-514350">
              <a:buAutoNum type="arabicPeriod"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Понимание чувств родителей.</a:t>
            </a:r>
          </a:p>
          <a:p>
            <a:pPr marL="514350" indent="-514350">
              <a:buAutoNum type="arabicPeriod"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Корректная форма подачи информации с акцентом на СОТРУДНИЧЕСТВО и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общую ОТВЕТСТВЕННОСТЬ: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 позитивная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информация предшествует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негативной,</a:t>
            </a:r>
            <a:endParaRPr lang="ru-RU" sz="31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говорить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поступках, а не о личности ребёнка, не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ставить диагнозов,</a:t>
            </a:r>
          </a:p>
          <a:p>
            <a:pPr>
              <a:buFontTx/>
              <a:buChar char="-"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акцент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желании помочь, </a:t>
            </a:r>
            <a:endParaRPr lang="ru-RU" sz="31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на 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ресурсах ребёнка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семьи 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для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поиска путей решения проблемы.</a:t>
            </a:r>
          </a:p>
          <a:p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50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0136" y="5433369"/>
            <a:ext cx="4769907" cy="2626115"/>
          </a:xfrm>
          <a:effectLst>
            <a:softEdge rad="317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52333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ранней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732714"/>
            <a:ext cx="67687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Учитель –логопед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Ольга Владимировна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Валенкина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avatars.mds.yandex.net/get-zen_doc/4389079/pub_609103bb4461ec746c823cd8_6091071d87bf2977fc56741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1916832"/>
            <a:ext cx="3821237" cy="28068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эмоционального состояния родителей по принятию особенностей ребёнка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i="1" dirty="0"/>
              <a:t/>
            </a:r>
            <a:br>
              <a:rPr lang="ru-RU" sz="3100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1600" y="2348880"/>
            <a:ext cx="7498080" cy="3052770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Растерянность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иногда страх</a:t>
            </a:r>
          </a:p>
          <a:p>
            <a:pPr lvl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Негативизм, отрицание проблем</a:t>
            </a:r>
          </a:p>
          <a:p>
            <a:pPr lvl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Депрессивное состояние</a:t>
            </a:r>
          </a:p>
          <a:p>
            <a:pPr lvl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 социальной адаптации</a:t>
            </a:r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1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Стадия гнева,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отрицания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22232" cy="43513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помочь родителям найти как можно больше информации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ребёнке;</a:t>
            </a:r>
          </a:p>
          <a:p>
            <a:pPr lvl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дать им время осмыслить новость;</a:t>
            </a:r>
          </a:p>
          <a:p>
            <a:pPr lvl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пытаться вовлечь их в обсуждение ситуации на благо ребёнка, проявить интерес.</a:t>
            </a:r>
          </a:p>
          <a:p>
            <a:pPr lvl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переходить на нравоучения и жалобы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внимательно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выслушивать возможные претензии в предвзятом отношении к ребёнку;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постараться направить энергию человека в мирное русло;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реагировать агрессией на агрессию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89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Длительность протекания фаз зависит от: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i="1" dirty="0"/>
              <a:t> 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49328" y="169078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Возраста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родителей и ребёнка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Тяжести отклонения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Наличия внешних физических дефектов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Прогноза дальнейшего развития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Квалифицированности и адекватности работы с семьёй</a:t>
            </a:r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32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Итоговым достижением работы с родителями является то, что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lvl="0">
              <a:lnSpc>
                <a:spcPct val="120000"/>
              </a:lnSpc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родители понимают и принимают особенности ребёнка</a:t>
            </a:r>
          </a:p>
          <a:p>
            <a:pPr lvl="0">
              <a:lnSpc>
                <a:spcPct val="120000"/>
              </a:lnSpc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они могут  наладить контакт со своим ребенком; </a:t>
            </a:r>
          </a:p>
          <a:p>
            <a:pPr lvl="0">
              <a:lnSpc>
                <a:spcPct val="120000"/>
              </a:lnSpc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проявляют  заинтересованность и самостоятельность в его воспитании; </a:t>
            </a:r>
          </a:p>
          <a:p>
            <a:pPr lvl="0">
              <a:lnSpc>
                <a:spcPct val="120000"/>
              </a:lnSpc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умеют наблюдать за ребенком и делать выводы из своих наблюдений; </a:t>
            </a:r>
          </a:p>
          <a:p>
            <a:pPr lvl="0">
              <a:lnSpc>
                <a:spcPct val="120000"/>
              </a:lnSpc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владеют приемами передачи ребенку способов овладения общественным опытом. </a:t>
            </a:r>
          </a:p>
          <a:p>
            <a:pPr lvl="0">
              <a:lnSpc>
                <a:spcPct val="120000"/>
              </a:lnSpc>
            </a:pP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выполняют рекомендации специалистов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45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39691"/>
            <a:ext cx="8229600" cy="151216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ПРИГЛАШАЕМ К СОТРУДНИЧЕСТВУ!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55776" y="2924944"/>
            <a:ext cx="4265364" cy="21592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Муниципальное дошкольное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anose="030F0702030302020204" pitchFamily="66" charset="0"/>
              </a:rPr>
              <a:t>детский сад №114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Город Рыбинск Ярославской области,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улица Рабкоровская, дом 45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Телефон: 8(4855)26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55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Эл. почта: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Franklin Gothic Book" panose="020B0503020102020204" pitchFamily="34" charset="0"/>
              </a:rPr>
              <a:t>dou114@rybadm.ru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1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6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задержек в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психоречевом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развитии и оказание своевременной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коррекционно-развивающей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детям с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отклонениями в развитии и трудностями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оказать своевременную коррекционно-развивающую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отследить динамику в развитии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родителей детей зачисленных в Службу ранней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инициировать прохождения ПМПК для детей показавших незначительную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динамику.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Функционал куратора: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диагностического этапа;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приказа об организации СРП на текущий учебный год;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групп;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расписания занятий;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ПМПк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рганизация прохождения ПМПК;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организация работы с родителями.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36712"/>
            <a:ext cx="6069874" cy="9144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Служба ранней помощи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722493" y="1751112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292080" y="1775103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491880" y="1775103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63688" y="3693048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491880" y="3689221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445880" y="3693048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0121" y="2753511"/>
            <a:ext cx="1872343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Педагог-психолог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37332" y="2726680"/>
            <a:ext cx="1724297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Учитель-дефектолог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4515" y="2753511"/>
            <a:ext cx="1776549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Учитель-логопед</a:t>
            </a: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1581047" y="4704019"/>
            <a:ext cx="6607193" cy="1564498"/>
          </a:xfrm>
          <a:prstGeom prst="flowChartPreparat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Психолого-педагогическое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сопровождение, через деятельность Консилиума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208063" y="3641080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236296" y="1775181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32240" y="2730928"/>
            <a:ext cx="1776549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Педагоги групп раннего возраста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9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выявления</a:t>
            </a: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ru-RU" b="1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– уровень общеразвивающей группы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информацию специалистам детского сада о детях с указанием тревожных признаков в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– комплексная психолого-педагогическая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по установлению уровня психического развития ребенка и соответствие его нормативу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36712"/>
            <a:ext cx="6069874" cy="9144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Психолого-педагогическая диагностика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722493" y="1751112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567156" y="1751112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682224" y="1751112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63688" y="3693048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730844" y="3691167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561013" y="3641080"/>
            <a:ext cx="307601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0121" y="2753511"/>
            <a:ext cx="1872343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Педагог-психолог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22497" y="2753511"/>
            <a:ext cx="1724297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Учитель-дефектолог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7364" y="2726680"/>
            <a:ext cx="1776549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Учитель-логопед</a:t>
            </a: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1581047" y="4704019"/>
            <a:ext cx="6607193" cy="1564498"/>
          </a:xfrm>
          <a:prstGeom prst="flowChartPreparat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Коллегиальное заключение специалистов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ПМПк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217" y="692696"/>
            <a:ext cx="8499566" cy="64443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Категории нарушений в развитии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040442" y="1367717"/>
            <a:ext cx="261792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61210" y="1355288"/>
            <a:ext cx="261792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302821" y="1367717"/>
            <a:ext cx="261792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868205" y="1409319"/>
            <a:ext cx="261792" cy="978408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6181" y="2384078"/>
            <a:ext cx="1970314" cy="914400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Задержка речевого развития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291478" y="2346125"/>
            <a:ext cx="2029284" cy="1132560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произвольной регуляции (СДВГ)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52946" y="2333696"/>
            <a:ext cx="2129711" cy="1063752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Задержка психического развития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94578" y="2360047"/>
            <a:ext cx="2437354" cy="914400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Психологичес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кие трудности в поведении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2780" y="4345224"/>
            <a:ext cx="2018430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Говоруша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4332199"/>
            <a:ext cx="2225910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«Ступеньки»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56682" y="4262411"/>
            <a:ext cx="2102684" cy="914400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Индивидуальное сопровождение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713" y="5849170"/>
            <a:ext cx="9012574" cy="91440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Ознакомление родителей с результатами, оформление пакета документов (заявление, дополнительное соглашение к договору)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171338" y="3311229"/>
            <a:ext cx="880657" cy="9861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4"/>
          </p:cNvCxnSpPr>
          <p:nvPr/>
        </p:nvCxnSpPr>
        <p:spPr>
          <a:xfrm flipH="1">
            <a:off x="2259294" y="3478685"/>
            <a:ext cx="1046826" cy="7837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41103" y="3515978"/>
            <a:ext cx="4040862" cy="65488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892867" y="3406186"/>
            <a:ext cx="580180" cy="8490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68205" y="3397448"/>
            <a:ext cx="0" cy="7658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1419</Words>
  <Application>Microsoft Office PowerPoint</Application>
  <PresentationFormat>Экран (4:3)</PresentationFormat>
  <Paragraphs>263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Franklin Gothic Book</vt:lpstr>
      <vt:lpstr>Тема Office</vt:lpstr>
      <vt:lpstr>Муниципальное дошкольное образовательное учреждение  детский сад №114</vt:lpstr>
      <vt:lpstr>Опыт детского сада в оказании ранней помощи</vt:lpstr>
      <vt:lpstr>Презентация PowerPoint</vt:lpstr>
      <vt:lpstr> Цель: профилактика задержек в психоречевом развитии и оказание своевременной  коррекционно-развивающей помощи детям с ОВЗ </vt:lpstr>
      <vt:lpstr>Функционал куратора:</vt:lpstr>
      <vt:lpstr>Презентация PowerPoint</vt:lpstr>
      <vt:lpstr> Этапы выявления </vt:lpstr>
      <vt:lpstr>Презентация PowerPoint</vt:lpstr>
      <vt:lpstr>Презентация PowerPoint</vt:lpstr>
      <vt:lpstr>Сопровождение родителей </vt:lpstr>
      <vt:lpstr>III этап - мониторинг результатов</vt:lpstr>
      <vt:lpstr>Значимость и эффективность деятельности Службы ранней помощи</vt:lpstr>
      <vt:lpstr>Итог деятельности Службы ранней помощи </vt:lpstr>
      <vt:lpstr>Перспективы</vt:lpstr>
      <vt:lpstr>Методы раннего выявления отклоняющегося развития</vt:lpstr>
      <vt:lpstr>Понятие «отклоняющееся развитие»</vt:lpstr>
      <vt:lpstr>Типология отклоняющегося развития</vt:lpstr>
      <vt:lpstr>Дефицитарное развитие</vt:lpstr>
      <vt:lpstr>Поврежденное развитие</vt:lpstr>
      <vt:lpstr>Асинхронное развитие</vt:lpstr>
      <vt:lpstr>Недостаточное развитие</vt:lpstr>
      <vt:lpstr>Параметры наблюдения</vt:lpstr>
      <vt:lpstr>Особенности развития детей раннего возраста, вызывающие опасения</vt:lpstr>
      <vt:lpstr>Особенности развития детей раннего возраста, вызывающие опасения</vt:lpstr>
      <vt:lpstr>Диагностические критерии отклоняющегося развития</vt:lpstr>
      <vt:lpstr>Презентация PowerPoint</vt:lpstr>
      <vt:lpstr>Презентация PowerPoint</vt:lpstr>
      <vt:lpstr>Что все чувствуют?</vt:lpstr>
      <vt:lpstr>Встреча с родителями</vt:lpstr>
      <vt:lpstr>  Динамика эмоционального состояния родителей по принятию особенностей ребёнка   </vt:lpstr>
      <vt:lpstr>Стадия гнева, отрицания</vt:lpstr>
      <vt:lpstr>Длительность протекания фаз зависит от:   </vt:lpstr>
      <vt:lpstr>Итоговым достижением работы с родителями является то, что</vt:lpstr>
      <vt:lpstr>ПРИГЛАШАЕМ К СОТРУДНИЧЕСТВУ!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дошкольное образовательное учреждение детский сад № 114 г.Рыбинск   </dc:title>
  <dc:creator>Admin</dc:creator>
  <cp:lastModifiedBy>Пользователь Windows</cp:lastModifiedBy>
  <cp:revision>163</cp:revision>
  <dcterms:created xsi:type="dcterms:W3CDTF">2019-03-22T06:29:07Z</dcterms:created>
  <dcterms:modified xsi:type="dcterms:W3CDTF">2022-02-25T13:23:03Z</dcterms:modified>
</cp:coreProperties>
</file>