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59BD9-3287-4DB3-A48E-834ACDB2767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1A7E60-AFB4-4D9B-B350-01349F0B3B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4" y="5445224"/>
            <a:ext cx="7058645" cy="86409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Подготовила воспитатель</a:t>
            </a:r>
          </a:p>
          <a:p>
            <a:pPr algn="r"/>
            <a:r>
              <a:rPr lang="ru-RU" sz="1600" dirty="0" smtClean="0"/>
              <a:t>Ю.Н. Белкова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968552"/>
          </a:xfrm>
        </p:spPr>
        <p:txBody>
          <a:bodyPr/>
          <a:lstStyle/>
          <a:p>
            <a:pPr algn="ctr"/>
            <a:r>
              <a:rPr lang="ru-RU" sz="1600" dirty="0" smtClean="0"/>
              <a:t>Муниципальное дошкольное 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детский сад № 114</a:t>
            </a:r>
            <a:br>
              <a:rPr lang="ru-RU" sz="1600" dirty="0" smtClean="0"/>
            </a:br>
            <a:r>
              <a:rPr lang="ru-RU" sz="1600" dirty="0" smtClean="0"/>
              <a:t>г. Рыбинск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4000" dirty="0" smtClean="0">
                <a:solidFill>
                  <a:schemeClr val="accent1"/>
                </a:solidFill>
              </a:rPr>
              <a:t>В поисках потерянного аппетита….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735685" cy="282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Полезные советы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552728" cy="4194800"/>
          </a:xfrm>
        </p:spPr>
        <p:txBody>
          <a:bodyPr/>
          <a:lstStyle/>
          <a:p>
            <a:pPr algn="just"/>
            <a:r>
              <a:rPr lang="ru-RU" dirty="0" smtClean="0"/>
              <a:t>Используйте непромокаемую скатерть  и нагрудник.</a:t>
            </a:r>
          </a:p>
          <a:p>
            <a:pPr algn="just"/>
            <a:r>
              <a:rPr lang="ru-RU" dirty="0" smtClean="0"/>
              <a:t>Откажитесь от бутылочек и поильников.</a:t>
            </a:r>
          </a:p>
          <a:p>
            <a:pPr algn="just"/>
            <a:r>
              <a:rPr lang="ru-RU" dirty="0" smtClean="0"/>
              <a:t>Купите малышу красивую детскую посуду и столовые приборы.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3384376" cy="20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Полезные советы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6552728" cy="4482832"/>
          </a:xfrm>
        </p:spPr>
        <p:txBody>
          <a:bodyPr/>
          <a:lstStyle/>
          <a:p>
            <a:pPr algn="just"/>
            <a:r>
              <a:rPr lang="ru-RU" dirty="0" smtClean="0"/>
              <a:t>Начинайте обучение с любимой еды ребенка и на голодный желудок. </a:t>
            </a:r>
          </a:p>
          <a:p>
            <a:pPr algn="just"/>
            <a:r>
              <a:rPr lang="ru-RU" dirty="0" smtClean="0"/>
              <a:t>Накладывайте в </a:t>
            </a:r>
            <a:r>
              <a:rPr lang="ru-RU" dirty="0"/>
              <a:t>тарелку немного </a:t>
            </a:r>
            <a:r>
              <a:rPr lang="ru-RU" dirty="0" smtClean="0"/>
              <a:t> </a:t>
            </a:r>
            <a:r>
              <a:rPr lang="ru-RU" dirty="0"/>
              <a:t>густой пищи (каши, пюре, творожок</a:t>
            </a:r>
            <a:r>
              <a:rPr lang="ru-RU" dirty="0" smtClean="0"/>
              <a:t>), в чашку наливайте 2-3 глотка жидкости.</a:t>
            </a:r>
          </a:p>
          <a:p>
            <a:pPr algn="just"/>
            <a:r>
              <a:rPr lang="ru-RU" dirty="0" smtClean="0"/>
              <a:t> Не ругайте малыша за испачканную одежду, мебель, пол.</a:t>
            </a:r>
          </a:p>
          <a:p>
            <a:pPr algn="just"/>
            <a:r>
              <a:rPr lang="ru-RU" dirty="0" smtClean="0"/>
              <a:t>Тренируйтесь в играх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(кормите игрушки, пересыпайте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песок ложкой в ведро и т.п.)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685837" cy="21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Полезные 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552728" cy="3906768"/>
          </a:xfrm>
        </p:spPr>
        <p:txBody>
          <a:bodyPr/>
          <a:lstStyle/>
          <a:p>
            <a:pPr algn="just"/>
            <a:r>
              <a:rPr lang="ru-RU" dirty="0" smtClean="0"/>
              <a:t>Если ребенок капризничает или заболевает, то отложите процесс обучения.</a:t>
            </a:r>
          </a:p>
          <a:p>
            <a:pPr algn="just"/>
            <a:r>
              <a:rPr lang="ru-RU" dirty="0" smtClean="0"/>
              <a:t>Докармливайте малыша всегда другой ложкой</a:t>
            </a:r>
          </a:p>
          <a:p>
            <a:pPr marL="45720" indent="0" algn="just">
              <a:buNone/>
            </a:pPr>
            <a:r>
              <a:rPr lang="ru-RU" dirty="0" smtClean="0"/>
              <a:t>(«а вдруг он захочет есть сам!»)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13" y="3429000"/>
            <a:ext cx="364484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Полезные 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552728" cy="3906768"/>
          </a:xfrm>
        </p:spPr>
        <p:txBody>
          <a:bodyPr/>
          <a:lstStyle/>
          <a:p>
            <a:r>
              <a:rPr lang="ru-RU" dirty="0" smtClean="0"/>
              <a:t>Подключайте к процессу обучения всех членов семьи.</a:t>
            </a:r>
          </a:p>
          <a:p>
            <a:r>
              <a:rPr lang="ru-RU" dirty="0" smtClean="0"/>
              <a:t>Обедайте вместе.</a:t>
            </a:r>
          </a:p>
          <a:p>
            <a:r>
              <a:rPr lang="ru-RU" dirty="0" smtClean="0"/>
              <a:t>Не давайте гаджеты, т.к. 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малышу нужно сосредоточиться</a:t>
            </a:r>
          </a:p>
          <a:p>
            <a:pPr marL="45720" indent="0">
              <a:buNone/>
            </a:pPr>
            <a:r>
              <a:rPr lang="ru-RU" dirty="0" smtClean="0"/>
              <a:t>  на процессе обучения еде ложкой.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38092"/>
            <a:ext cx="2438400" cy="1825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0517"/>
            <a:ext cx="1719773" cy="17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Желаем успехов!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240360" cy="27363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40768"/>
            <a:ext cx="3346450" cy="2736303"/>
          </a:xfrm>
        </p:spPr>
      </p:pic>
    </p:spTree>
    <p:extLst>
      <p:ext uri="{BB962C8B-B14F-4D97-AF65-F5344CB8AC3E}">
        <p14:creationId xmlns:p14="http://schemas.microsoft.com/office/powerpoint/2010/main" val="28468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212976"/>
            <a:ext cx="6944559" cy="1143000"/>
          </a:xfrm>
        </p:spPr>
        <p:txBody>
          <a:bodyPr/>
          <a:lstStyle/>
          <a:p>
            <a:pPr algn="l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6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800" b="1" dirty="0" smtClean="0"/>
              <a:t>Основные причины:</a:t>
            </a:r>
          </a:p>
          <a:p>
            <a:pPr marL="45720" indent="0" algn="ctr">
              <a:buNone/>
            </a:pPr>
            <a:endParaRPr lang="ru-RU" sz="4800" b="1" dirty="0" smtClean="0"/>
          </a:p>
          <a:p>
            <a:pPr algn="ctr"/>
            <a:r>
              <a:rPr lang="ru-RU" sz="2800" dirty="0" smtClean="0"/>
              <a:t>напряженное эмоциональное состояние ребенка;</a:t>
            </a:r>
          </a:p>
          <a:p>
            <a:pPr marL="45720" indent="0" algn="ctr">
              <a:buNone/>
            </a:pPr>
            <a:endParaRPr lang="ru-RU" sz="2800" dirty="0" smtClean="0"/>
          </a:p>
          <a:p>
            <a:pPr algn="ctr"/>
            <a:r>
              <a:rPr lang="ru-RU" sz="2800" dirty="0" smtClean="0"/>
              <a:t>непривычные блюда;</a:t>
            </a:r>
          </a:p>
          <a:p>
            <a:pPr marL="45720" indent="0" algn="ctr">
              <a:buNone/>
            </a:pPr>
            <a:endParaRPr lang="ru-RU" sz="2800" dirty="0" smtClean="0"/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еумение есть самостоятельно.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94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149080"/>
            <a:ext cx="6512511" cy="1366088"/>
          </a:xfrm>
        </p:spPr>
        <p:txBody>
          <a:bodyPr/>
          <a:lstStyle/>
          <a:p>
            <a:pPr algn="l"/>
            <a:r>
              <a:rPr lang="ru-RU" sz="3200" dirty="0"/>
              <a:t>напряженное эмоциональное состояние </a:t>
            </a:r>
            <a:r>
              <a:rPr lang="ru-RU" sz="3200" dirty="0" smtClean="0"/>
              <a:t>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76672"/>
            <a:ext cx="2888855" cy="36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65104"/>
            <a:ext cx="6512511" cy="1150064"/>
          </a:xfrm>
        </p:spPr>
        <p:txBody>
          <a:bodyPr/>
          <a:lstStyle/>
          <a:p>
            <a:pPr algn="l"/>
            <a:r>
              <a:rPr lang="ru-RU" sz="3200" dirty="0"/>
              <a:t>непривычные блюда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3456"/>
          <a:stretch/>
        </p:blipFill>
        <p:spPr>
          <a:xfrm>
            <a:off x="2051720" y="908720"/>
            <a:ext cx="3944203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76068"/>
              </p:ext>
            </p:extLst>
          </p:nvPr>
        </p:nvGraphicFramePr>
        <p:xfrm>
          <a:off x="395536" y="260648"/>
          <a:ext cx="8352928" cy="6313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272808"/>
              </a:tblGrid>
              <a:tr h="149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Примерный ассортимент блюд</a:t>
                      </a:r>
                      <a:endParaRPr lang="ru-RU" dirty="0"/>
                    </a:p>
                  </a:txBody>
                  <a:tcPr/>
                </a:tc>
              </a:tr>
              <a:tr h="11423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завтрак</a:t>
                      </a:r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dirty="0" smtClean="0"/>
                        <a:t>каши:</a:t>
                      </a:r>
                      <a:r>
                        <a:rPr lang="ru-RU" sz="1600" dirty="0" smtClean="0"/>
                        <a:t> манная, овсяная, пшенная, пшеничная, «дружба», гречневая, рисовая, ячневая.</a:t>
                      </a:r>
                    </a:p>
                    <a:p>
                      <a:pPr algn="just"/>
                      <a:r>
                        <a:rPr lang="ru-RU" sz="1600" b="1" u="sng" dirty="0" smtClean="0"/>
                        <a:t>напитки: </a:t>
                      </a:r>
                      <a:r>
                        <a:rPr lang="ru-RU" sz="1600" dirty="0" smtClean="0"/>
                        <a:t>чай сладкий, какао с молоком, кофейный напиток на молоке.</a:t>
                      </a:r>
                    </a:p>
                    <a:p>
                      <a:pPr algn="just"/>
                      <a:r>
                        <a:rPr lang="ru-RU" sz="1600" dirty="0" smtClean="0"/>
                        <a:t>булка</a:t>
                      </a:r>
                      <a:r>
                        <a:rPr lang="ru-RU" sz="1600" baseline="0" dirty="0" smtClean="0"/>
                        <a:t> с маслом или сыром.</a:t>
                      </a:r>
                      <a:endParaRPr lang="ru-RU" sz="1600" dirty="0"/>
                    </a:p>
                  </a:txBody>
                  <a:tcPr/>
                </a:tc>
              </a:tr>
              <a:tr h="87500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второй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завтрак</a:t>
                      </a:r>
                    </a:p>
                    <a:p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сок или</a:t>
                      </a:r>
                      <a:r>
                        <a:rPr lang="ru-RU" sz="1600" baseline="0" dirty="0" smtClean="0"/>
                        <a:t> фрукт.</a:t>
                      </a:r>
                      <a:endParaRPr lang="ru-RU" sz="1600" dirty="0"/>
                    </a:p>
                  </a:txBody>
                  <a:tcPr/>
                </a:tc>
              </a:tr>
              <a:tr h="23557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обед</a:t>
                      </a:r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dirty="0" smtClean="0"/>
                        <a:t>супы:</a:t>
                      </a:r>
                      <a:r>
                        <a:rPr lang="ru-RU" sz="1600" dirty="0" smtClean="0"/>
                        <a:t> щи, борщ, свекольник, рассольник, гороховый, картофельный с зеленым горошком, с рыбными консервами, овощной, из консервированной фасоли.</a:t>
                      </a:r>
                    </a:p>
                    <a:p>
                      <a:pPr algn="just"/>
                      <a:r>
                        <a:rPr lang="ru-RU" sz="1600" b="1" u="sng" dirty="0" smtClean="0"/>
                        <a:t>второе блюдо: </a:t>
                      </a:r>
                      <a:r>
                        <a:rPr lang="ru-RU" sz="1600" dirty="0" smtClean="0"/>
                        <a:t>картофельное пюре, гуляш из отварного мяса, рис, оладьи из печени, тефтели с соусом, греча, жаркое по-домашнему, макароны, котлеты, биточки, шницели, капуста тушеная с мясом, плов.</a:t>
                      </a:r>
                    </a:p>
                    <a:p>
                      <a:pPr algn="just"/>
                      <a:r>
                        <a:rPr lang="ru-RU" sz="1600" b="1" u="sng" dirty="0" smtClean="0"/>
                        <a:t>напитки:</a:t>
                      </a:r>
                      <a:r>
                        <a:rPr lang="ru-RU" sz="1600" dirty="0" smtClean="0"/>
                        <a:t> компот из смеси сухофруктов,</a:t>
                      </a:r>
                      <a:r>
                        <a:rPr lang="ru-RU" sz="1600" baseline="0" dirty="0" smtClean="0"/>
                        <a:t> компот из свежих фруктов, кисель, напиток апельсиновый.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хлеб.</a:t>
                      </a:r>
                      <a:endParaRPr lang="ru-RU" sz="1600" dirty="0"/>
                    </a:p>
                  </a:txBody>
                  <a:tcPr/>
                </a:tc>
              </a:tr>
              <a:tr h="15747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полдник</a:t>
                      </a:r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dirty="0" smtClean="0"/>
                        <a:t>основное блюдо: </a:t>
                      </a:r>
                      <a:r>
                        <a:rPr lang="ru-RU" sz="1600" dirty="0" smtClean="0"/>
                        <a:t>запеканка творожная, омлет с зеленым горошком, рыба, тушеная с овощами, картофельное</a:t>
                      </a:r>
                      <a:r>
                        <a:rPr lang="ru-RU" sz="1600" baseline="0" dirty="0" smtClean="0"/>
                        <a:t> пюре, суп молочный с макаронными изделиями, винегрет овощной, сырники творожные, ватрушка с творогом или повидло, запеканка овощная, биточки рыбные.</a:t>
                      </a:r>
                    </a:p>
                    <a:p>
                      <a:pPr algn="just"/>
                      <a:r>
                        <a:rPr lang="ru-RU" sz="1600" b="1" u="sng" baseline="0" dirty="0" smtClean="0"/>
                        <a:t>напитки: </a:t>
                      </a:r>
                      <a:r>
                        <a:rPr lang="ru-RU" sz="1600" baseline="0" dirty="0" smtClean="0"/>
                        <a:t>чай сладкий, кефир сладкий, чай сладкий с лимоном.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булка, вафли, печенье.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469216" cy="252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39" y="476672"/>
            <a:ext cx="3491969" cy="252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7"/>
          <a:stretch/>
        </p:blipFill>
        <p:spPr>
          <a:xfrm>
            <a:off x="467544" y="3497916"/>
            <a:ext cx="3456384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8737"/>
          <a:stretch/>
        </p:blipFill>
        <p:spPr>
          <a:xfrm>
            <a:off x="5220072" y="3582179"/>
            <a:ext cx="3508687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29811"/>
            <a:ext cx="3312368" cy="3312368"/>
          </a:xfrm>
          <a:prstGeom prst="ellipse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1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15215"/>
              </p:ext>
            </p:extLst>
          </p:nvPr>
        </p:nvGraphicFramePr>
        <p:xfrm>
          <a:off x="1331640" y="1844824"/>
          <a:ext cx="6096000" cy="350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426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прием пищи: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время:</a:t>
                      </a:r>
                      <a:endParaRPr lang="ru-RU" dirty="0"/>
                    </a:p>
                  </a:txBody>
                  <a:tcPr/>
                </a:tc>
              </a:tr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завтрак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8.20.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56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второй завтрак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10.00.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обед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11.40.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полдник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15.30.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ужин (дома)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19.00.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r>
              <a:rPr lang="ru-RU" sz="3200" dirty="0" smtClean="0"/>
              <a:t>Режим питания в группах раннего возраста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6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149080"/>
            <a:ext cx="6512511" cy="1366088"/>
          </a:xfrm>
        </p:spPr>
        <p:txBody>
          <a:bodyPr/>
          <a:lstStyle/>
          <a:p>
            <a:pPr algn="l"/>
            <a:r>
              <a:rPr lang="ru-RU" sz="3200" dirty="0"/>
              <a:t>неумение есть самостоятельно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Не упустите момент!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52015"/>
            <a:ext cx="4464496" cy="3153050"/>
          </a:xfrm>
        </p:spPr>
      </p:pic>
    </p:spTree>
    <p:extLst>
      <p:ext uri="{BB962C8B-B14F-4D97-AF65-F5344CB8AC3E}">
        <p14:creationId xmlns:p14="http://schemas.microsoft.com/office/powerpoint/2010/main" val="11415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417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дошкольное образовательное учреждение детский сад № 114 г. Рыбинск  В поисках потерянного аппетита….</vt:lpstr>
      <vt:lpstr>Презентация PowerPoint</vt:lpstr>
      <vt:lpstr>напряженное эмоциональное состояние ребенка </vt:lpstr>
      <vt:lpstr>непривычные блюда</vt:lpstr>
      <vt:lpstr>Презентация PowerPoint</vt:lpstr>
      <vt:lpstr>Презентация PowerPoint</vt:lpstr>
      <vt:lpstr>Режим питания в группах раннего возраста</vt:lpstr>
      <vt:lpstr>неумение есть самостоятельно</vt:lpstr>
      <vt:lpstr>Не упустите момент!</vt:lpstr>
      <vt:lpstr>Полезные советы</vt:lpstr>
      <vt:lpstr>Полезные советы</vt:lpstr>
      <vt:lpstr>Полезные советы</vt:lpstr>
      <vt:lpstr>Полезные советы</vt:lpstr>
      <vt:lpstr>Желаем успехов!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34</cp:revision>
  <dcterms:created xsi:type="dcterms:W3CDTF">2020-02-27T14:42:56Z</dcterms:created>
  <dcterms:modified xsi:type="dcterms:W3CDTF">2020-03-17T05:53:19Z</dcterms:modified>
</cp:coreProperties>
</file>