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A5A"/>
    <a:srgbClr val="000000"/>
    <a:srgbClr val="599182"/>
    <a:srgbClr val="78BEA6"/>
    <a:srgbClr val="224D41"/>
    <a:srgbClr val="D9D9D9"/>
    <a:srgbClr val="8CC2B1"/>
    <a:srgbClr val="539D86"/>
    <a:srgbClr val="BC6247"/>
    <a:srgbClr val="933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F71-8788-4966-8149-1D26ECD43DF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CDD8-74A3-4E1B-A5D9-70B7DABB2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2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F71-8788-4966-8149-1D26ECD43DF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CDD8-74A3-4E1B-A5D9-70B7DABB2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1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F71-8788-4966-8149-1D26ECD43DF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CDD8-74A3-4E1B-A5D9-70B7DABB2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0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F71-8788-4966-8149-1D26ECD43DF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CDD8-74A3-4E1B-A5D9-70B7DABB2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F71-8788-4966-8149-1D26ECD43DF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CDD8-74A3-4E1B-A5D9-70B7DABB2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0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F71-8788-4966-8149-1D26ECD43DF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CDD8-74A3-4E1B-A5D9-70B7DABB2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5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F71-8788-4966-8149-1D26ECD43DF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CDD8-74A3-4E1B-A5D9-70B7DABB2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F71-8788-4966-8149-1D26ECD43DF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CDD8-74A3-4E1B-A5D9-70B7DABB2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6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F71-8788-4966-8149-1D26ECD43DF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CDD8-74A3-4E1B-A5D9-70B7DABB2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9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F71-8788-4966-8149-1D26ECD43DF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CDD8-74A3-4E1B-A5D9-70B7DABB2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4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6F71-8788-4966-8149-1D26ECD43DF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CDD8-74A3-4E1B-A5D9-70B7DABB2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8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46F71-8788-4966-8149-1D26ECD43DF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BCDD8-74A3-4E1B-A5D9-70B7DABB2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0483893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ou114.rybinsk@yarregion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2324" y="94739"/>
            <a:ext cx="839350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0" dirty="0" smtClean="0">
                <a:solidFill>
                  <a:srgbClr val="DBD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 образования </a:t>
            </a:r>
            <a:br>
              <a:rPr lang="ru-RU" sz="2300" b="1" i="0" dirty="0" smtClean="0">
                <a:solidFill>
                  <a:srgbClr val="DBD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DBD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городского округа город Рыбинск Ярославской области</a:t>
            </a:r>
            <a:endParaRPr lang="ru-RU" b="1" dirty="0">
              <a:solidFill>
                <a:srgbClr val="DBD5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2992" y="911355"/>
            <a:ext cx="8393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№114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83233"/>
            <a:ext cx="86585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практики работы с семьёй 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пространстве детского сада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2040" y="5984055"/>
            <a:ext cx="5295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BD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Кураева Виктория Вячеславовна</a:t>
            </a:r>
            <a:r>
              <a:rPr lang="ru-RU" sz="2400" b="1" i="0" dirty="0" smtClean="0">
                <a:solidFill>
                  <a:srgbClr val="DBD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воспитатель</a:t>
            </a:r>
            <a:endParaRPr lang="ru-RU" sz="2400" b="1" dirty="0">
              <a:solidFill>
                <a:srgbClr val="DBD5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6" y="269238"/>
            <a:ext cx="3058964" cy="31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8540" y="1177976"/>
            <a:ext cx="9497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2400" b="1" dirty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психолого-педагогической помощи семьям, </a:t>
            </a:r>
            <a:endParaRPr lang="ru-RU" sz="2400" b="1" dirty="0" smtClean="0">
              <a:solidFill>
                <a:srgbClr val="336A5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имеющим </a:t>
            </a:r>
            <a:r>
              <a:rPr lang="ru-RU" sz="2400" b="1" dirty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от рождения до 3-х лет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дошкольной образовательной организации</a:t>
            </a:r>
            <a:endParaRPr lang="ru-RU" sz="2400" b="1" dirty="0">
              <a:solidFill>
                <a:srgbClr val="336A5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D:\Воспитатели\РИП\РИП отчётные мероприятия\Центр семьи дс №1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67" y="1177976"/>
            <a:ext cx="1805940" cy="1564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96281" y="2643560"/>
            <a:ext cx="116897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b="1" dirty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осуществление профилактики семейного неблагополучия детей раннего возраста и развитие ресурсов семьи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1600" dirty="0">
              <a:solidFill>
                <a:srgbClr val="336A5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b="1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tabLst>
                <a:tab pos="551180" algn="l"/>
              </a:tabLst>
            </a:pP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оказывать консультационную, информационную, психолого-педагогическую, методическую помощь семьям, имеющим детей от рождения до 3-х лет, направленную на выявление потенциальных возможностей ребенка и семьи для гармонизации семейных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отношений;</a:t>
            </a:r>
          </a:p>
          <a:p>
            <a:pPr marL="285750" indent="-285750" algn="just"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повышать психолого-педагогическую компетентность родителей по вопросам развития, воспитания и обучения детей от рождения до 3 лет;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профилактику неблагополучных детско-родительских отношений, жестокого обращения с детьми, 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родительского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эмоционального «выгорания»;</a:t>
            </a:r>
            <a:endParaRPr lang="ru-RU" sz="1600" dirty="0">
              <a:solidFill>
                <a:srgbClr val="336A5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оказывать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 в раннем выявлении отклонений в развитии детей и организации 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своевременной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помощи на базе «</a:t>
            </a:r>
            <a:r>
              <a:rPr lang="ru-RU" sz="1600" dirty="0" err="1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Лекотеки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600" dirty="0">
              <a:solidFill>
                <a:srgbClr val="336A5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обеспечивать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для конструктивного прохождения и здорового проживания семьёй процесса 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сепарации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 раннего возраста, связанной с поступлением в детский сад;</a:t>
            </a:r>
            <a:endParaRPr lang="ru-RU" sz="1600" dirty="0">
              <a:solidFill>
                <a:srgbClr val="336A5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освоению родителями эффективных способов взаимодействия, развития и воспитания 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детей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раннего возраста.</a:t>
            </a:r>
            <a:endParaRPr lang="ru-RU" sz="1600" dirty="0">
              <a:solidFill>
                <a:srgbClr val="336A5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7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2"/>
          <a:stretch/>
        </p:blipFill>
        <p:spPr>
          <a:xfrm>
            <a:off x="426027" y="2245555"/>
            <a:ext cx="9206346" cy="44162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1212" y="1167585"/>
            <a:ext cx="9497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Схема, отражающая взаимосвязь направлений работы с разными категориями детей и их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97423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9712" y="1177577"/>
            <a:ext cx="949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Служба ранней помощи</a:t>
            </a:r>
          </a:p>
        </p:txBody>
      </p:sp>
      <p:pic>
        <p:nvPicPr>
          <p:cNvPr id="6" name="Picture 6" descr="https://i.pinimg.com/736x/41/40/17/414017a66f56b6be42219baafffaeb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87" y="1070264"/>
            <a:ext cx="2278012" cy="15996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2995" y="3262686"/>
            <a:ext cx="10370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задержек в </a:t>
            </a:r>
            <a:r>
              <a:rPr lang="ru-RU" sz="1600" dirty="0" err="1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психоречевом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развитии и оказание своевременной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коррекционно-развивающей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 детям с ОВЗ</a:t>
            </a:r>
            <a:b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336A5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991" y="3935054"/>
            <a:ext cx="9213802" cy="243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tabLst>
                <a:tab pos="551180" algn="l"/>
              </a:tabLst>
            </a:pPr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Задачи</a:t>
            </a:r>
            <a:r>
              <a:rPr lang="ru-RU" sz="1600" b="1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>
              <a:spcBef>
                <a:spcPts val="1000"/>
              </a:spcBef>
              <a:buFontTx/>
              <a:buChar char="-"/>
              <a:tabLst>
                <a:tab pos="551180" algn="l"/>
              </a:tabLst>
            </a:pP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детей с отклонениями в развитии и трудностями в обучении;</a:t>
            </a:r>
          </a:p>
          <a:p>
            <a:pPr marL="285750" lvl="0" indent="-285750" algn="just">
              <a:spcBef>
                <a:spcPts val="1000"/>
              </a:spcBef>
              <a:buFontTx/>
              <a:buChar char="-"/>
              <a:tabLst>
                <a:tab pos="551180" algn="l"/>
              </a:tabLst>
            </a:pP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оказать своевременную коррекционно-развивающую помощь;</a:t>
            </a:r>
          </a:p>
          <a:p>
            <a:pPr marL="285750" lvl="0" indent="-285750" algn="just">
              <a:spcBef>
                <a:spcPts val="1000"/>
              </a:spcBef>
              <a:buFontTx/>
              <a:buChar char="-"/>
              <a:tabLst>
                <a:tab pos="551180" algn="l"/>
              </a:tabLst>
            </a:pP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отследить динамику в развитии ребенка;</a:t>
            </a:r>
          </a:p>
          <a:p>
            <a:pPr marL="285750" lvl="0" indent="-285750" algn="just">
              <a:spcBef>
                <a:spcPts val="1000"/>
              </a:spcBef>
              <a:buFontTx/>
              <a:buChar char="-"/>
              <a:tabLst>
                <a:tab pos="551180" algn="l"/>
              </a:tabLst>
            </a:pP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осуществлять психолого-педагогическое сопровождение родителей детей зачисленных в Службу ранней помощи;</a:t>
            </a:r>
          </a:p>
          <a:p>
            <a:pPr marL="285750" lvl="0" indent="-285750" algn="just">
              <a:spcBef>
                <a:spcPts val="1000"/>
              </a:spcBef>
              <a:buFontTx/>
              <a:buChar char="-"/>
              <a:tabLst>
                <a:tab pos="551180" algn="l"/>
              </a:tabLst>
            </a:pP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инициировать прохождения ПМПК для детей показавших незначительную динамику.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2995" y="2381021"/>
            <a:ext cx="9614396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80340" algn="ctr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идея создания Службы ранней помощи – выстроить систему непрерывной помощи детям с ОВЗ и детям, испытывающим трудности в развитии и обучении от 1,5 до 7 лет на базе МДОУ.</a:t>
            </a:r>
          </a:p>
        </p:txBody>
      </p:sp>
    </p:spTree>
    <p:extLst>
      <p:ext uri="{BB962C8B-B14F-4D97-AF65-F5344CB8AC3E}">
        <p14:creationId xmlns:p14="http://schemas.microsoft.com/office/powerpoint/2010/main" val="369675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1212" y="1167585"/>
            <a:ext cx="949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Консультационный пункт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376" y="1629250"/>
            <a:ext cx="11835245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Консультационный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пункт, имеет статус муниципального и на его базе проходит консультирование родителей нашего города, как в очном, так и дистанционном режиме, в индивидуальном и групповом формате.</a:t>
            </a:r>
          </a:p>
          <a:p>
            <a:pPr algn="just">
              <a:lnSpc>
                <a:spcPct val="115000"/>
              </a:lnSpc>
              <a:tabLst>
                <a:tab pos="551180" algn="l"/>
              </a:tabLst>
            </a:pPr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психолого-педагогической, методической и консультационной помощи родителям (законным представителям) в вопросах развития воспитания и обучения детей в единстве и преемственности семейного и общественного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</a:p>
          <a:p>
            <a:pPr algn="just">
              <a:lnSpc>
                <a:spcPct val="115000"/>
              </a:lnSpc>
              <a:tabLst>
                <a:tab pos="551180" algn="l"/>
              </a:tabLst>
            </a:pPr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оказывать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психолого-педагогическую, методическую и консультативную помощь родителям (законным представителям), в том числе и родителям детей с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ОВЗ;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повышать  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компетентность родителей (законных представителей), в том числе и родителей детей с ОВЗ в вопросах воспитания, обучения и развития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информировать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об учреждениях системы образования, которые могут оказать квалифицированную помощь ребенку в соответствии с его индивидуальными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особенностями;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пропагандировать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позитивное, здоровое и ответственное </a:t>
            </a:r>
            <a:r>
              <a:rPr lang="ru-RU" sz="1600" dirty="0" err="1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родительство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способствующее укреплению 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51180" algn="l"/>
              </a:tabLst>
            </a:pP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института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семьи и духовно нравственных традиций семейных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отношений;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оказывать  профессиональную психолого-педагогическую помощь для предотвращения 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51180" algn="l"/>
              </a:tabLst>
            </a:pP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кризисных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в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семье;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обеспечивать 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для конструктивного прохождения и здорового проживания семьёй процесса 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51180" algn="l"/>
              </a:tabLst>
            </a:pP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сепарации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 раннего возраста, связанной с поступлением в детский сад.</a:t>
            </a:r>
          </a:p>
        </p:txBody>
      </p:sp>
    </p:spTree>
    <p:extLst>
      <p:ext uri="{BB962C8B-B14F-4D97-AF65-F5344CB8AC3E}">
        <p14:creationId xmlns:p14="http://schemas.microsoft.com/office/powerpoint/2010/main" val="361529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1212" y="1167585"/>
            <a:ext cx="949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err="1" smtClean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Лекотека</a:t>
            </a:r>
            <a:endParaRPr lang="ru-RU" sz="2400" b="1" dirty="0" smtClean="0">
              <a:solidFill>
                <a:srgbClr val="336A5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54032"/>
            <a:ext cx="11733067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  <a:tabLst>
                <a:tab pos="551180" algn="l"/>
              </a:tabLst>
            </a:pPr>
            <a:r>
              <a:rPr lang="ru-RU" sz="1600" b="1" dirty="0" err="1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Лекотека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структурная часть Центра, направленная на создание и реализацию организационно-педагогических и психолого-педагогических условий сопровождения детей раннего  возраста с ограниченными возможностями здоровья, детей-инвалидов,   оказание методической, психолого-педагогической, диагностической и консультативной 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Aft>
                <a:spcPts val="0"/>
              </a:spcAft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(законным представителям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180340" algn="ctr">
              <a:lnSpc>
                <a:spcPct val="115000"/>
              </a:lnSpc>
              <a:spcAft>
                <a:spcPts val="0"/>
              </a:spcAft>
              <a:tabLst>
                <a:tab pos="551180" algn="l"/>
              </a:tabLst>
            </a:pPr>
            <a:endParaRPr lang="ru-RU" sz="1600" dirty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  <a:tabLst>
                <a:tab pos="551180" algn="l"/>
              </a:tabLst>
            </a:pPr>
            <a:r>
              <a:rPr lang="ru-RU" sz="1600" dirty="0" err="1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Лекотека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работает для детей с 1,5 лет с ОВЗ или риском их возникновения, не посещающих наше образовательное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учреждение.</a:t>
            </a:r>
          </a:p>
          <a:p>
            <a:pPr indent="180340" algn="just">
              <a:spcAft>
                <a:spcPts val="0"/>
              </a:spcAft>
              <a:tabLst>
                <a:tab pos="551180" algn="l"/>
              </a:tabLst>
            </a:pPr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600" b="1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задачами </a:t>
            </a:r>
            <a:r>
              <a:rPr lang="ru-RU" sz="1600" b="1" dirty="0" err="1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Лекотеки</a:t>
            </a:r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являются: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редоставление родителям информации по вопросам развития и воспитания детей с ОВЗ, детей-инвалидов;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сихолого-педагогическое обследование детей с ОВЗ, детей-инвалидов и детско-родительского взаимодействия;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в процессы обследования и стимуляции развития детей с ОВЗ и детей-инвалидов;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адекватных средств общения с ребенком с ОВЗ и ребенком-инвалидом, оптимальных способов обучения 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51180" algn="l"/>
              </a:tabLst>
            </a:pP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и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траекторий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семье в личностно-социальном развитии ребенка с ОВЗ и 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ребенка-инвалида;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51180" algn="l"/>
              </a:tabLst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предпосылок для дошкольного образования ребенка с ОВЗ и ребенка-инвалида в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9836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1212" y="1167585"/>
            <a:ext cx="949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деятельности Центра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12" y="1629250"/>
            <a:ext cx="118975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Создана структура, обеспечивающая профилактику неблагополучия и поддержки семей с детьми раннего возраста</a:t>
            </a:r>
            <a:endParaRPr lang="ru-RU" sz="1600" b="1" dirty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1600" b="1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реализуются </a:t>
            </a:r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различной направленности для детей 0 до 3 лет и их </a:t>
            </a:r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«ПОЦЕЛУЙ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ЛАДОШКЕ» (психолого-педагогическая, профилактическая программа  сопровождения адаптационной группы для семей, имеющих детей раннего возраста в период подготовки к поступлению в дошкольное учреждение) (авторская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«ДОБРОЕ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УТРЕЧКО» (психолого-педагогическая программа сопровождения участников образовательных отношений в период адаптации детей раннего возраста к условиям детского сада) (авторская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«СЛОВОГОВОРКА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»(коррекционно-развивающая программа для детей с задержкой речевого развития от 1,5 до 3-х лет) (модифицированная на основе программы </a:t>
            </a:r>
            <a:r>
              <a:rPr lang="ru-RU" sz="1600" dirty="0" err="1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Датишидзе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Т.А. «Коррекционная работа с детьми раннего возраста с задержкой речевого развития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«КАПЛЯ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КАПЛЕ» (профилактическая психолого-педагогическая программа сопровождения семьи с детьми раннего возраста в период адаптации к детскому саду) (авторская</a:t>
            </a:r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 программы обучающих семинаров для педагогов, реализующих программы дополнительного </a:t>
            </a:r>
            <a:endParaRPr lang="ru-RU" sz="1600" b="1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b="1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Центра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 спектр дополнительных образовательных услуг для родителей, имеющих детей от 0 до 3 лет </a:t>
            </a:r>
            <a:endParaRPr lang="ru-RU" sz="1600" b="1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базе детского </a:t>
            </a:r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сада </a:t>
            </a:r>
          </a:p>
          <a:p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 «СЛУЖБА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ДРУЖБЫ 114» (информационно-просветительская группа сотрудничества педагогов детского 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сада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№114 и родителей детей раннего возраста </a:t>
            </a:r>
            <a:r>
              <a:rPr lang="ru-RU" sz="1600" dirty="0" err="1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vk.com/public204838936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 «КИНОРЕШЕБНИК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ВЗРОСЛЫМ И ДЕТЯМ» (просветительско-профилактическая группа сотрудничества </a:t>
            </a:r>
            <a:endParaRPr lang="ru-RU" sz="1600" dirty="0" smtClean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детского сада №114 и родителей детей дошкольного возраста </a:t>
            </a:r>
            <a:r>
              <a:rPr lang="ru-RU" sz="1600" dirty="0" err="1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vk.com/public204838936</a:t>
            </a:r>
            <a:endParaRPr lang="ru-RU" sz="1600" dirty="0">
              <a:solidFill>
                <a:srgbClr val="336A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Повышена психолого-педагогическая компетентность у </a:t>
            </a:r>
            <a:r>
              <a:rPr lang="ru-RU" sz="1600" b="1" dirty="0" smtClean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93% </a:t>
            </a:r>
            <a:r>
              <a:rPr lang="ru-RU" sz="1600" b="1" dirty="0">
                <a:solidFill>
                  <a:srgbClr val="336A5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85216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6918" y="2939037"/>
            <a:ext cx="6918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6918" y="2274838"/>
            <a:ext cx="65070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6A5A"/>
                </a:solidFill>
              </a:rPr>
              <a:t>Муниципальное дошкольное</a:t>
            </a:r>
          </a:p>
          <a:p>
            <a:pPr algn="ctr"/>
            <a:r>
              <a:rPr lang="ru-RU" sz="2400" dirty="0">
                <a:solidFill>
                  <a:srgbClr val="336A5A"/>
                </a:solidFill>
              </a:rPr>
              <a:t>образовательное учреждение</a:t>
            </a:r>
          </a:p>
          <a:p>
            <a:pPr algn="ctr"/>
            <a:r>
              <a:rPr lang="ru-RU" sz="2400" dirty="0">
                <a:solidFill>
                  <a:srgbClr val="336A5A"/>
                </a:solidFill>
              </a:rPr>
              <a:t>детский сад №114</a:t>
            </a:r>
          </a:p>
          <a:p>
            <a:pPr algn="ctr"/>
            <a:r>
              <a:rPr lang="ru-RU" sz="2400" dirty="0">
                <a:solidFill>
                  <a:srgbClr val="336A5A"/>
                </a:solidFill>
              </a:rPr>
              <a:t>Город Рыбинск </a:t>
            </a:r>
            <a:r>
              <a:rPr lang="ru-RU" sz="2400" dirty="0" smtClean="0">
                <a:solidFill>
                  <a:srgbClr val="336A5A"/>
                </a:solidFill>
              </a:rPr>
              <a:t>Ярославской области</a:t>
            </a:r>
            <a:r>
              <a:rPr lang="ru-RU" sz="2400" dirty="0">
                <a:solidFill>
                  <a:srgbClr val="336A5A"/>
                </a:solidFill>
              </a:rPr>
              <a:t>,</a:t>
            </a:r>
          </a:p>
          <a:p>
            <a:pPr algn="ctr"/>
            <a:r>
              <a:rPr lang="ru-RU" sz="2400" dirty="0">
                <a:solidFill>
                  <a:srgbClr val="336A5A"/>
                </a:solidFill>
              </a:rPr>
              <a:t>улица Рабкоровская, дом 45</a:t>
            </a:r>
          </a:p>
          <a:p>
            <a:pPr algn="ctr"/>
            <a:r>
              <a:rPr lang="ru-RU" sz="2400" dirty="0">
                <a:solidFill>
                  <a:srgbClr val="336A5A"/>
                </a:solidFill>
              </a:rPr>
              <a:t>Телефон: 8(4855)26-55-19</a:t>
            </a:r>
          </a:p>
          <a:p>
            <a:pPr algn="ctr"/>
            <a:r>
              <a:rPr lang="ru-RU" sz="2400" dirty="0" smtClean="0">
                <a:solidFill>
                  <a:srgbClr val="336A5A"/>
                </a:solidFill>
              </a:rPr>
              <a:t>Е-</a:t>
            </a:r>
            <a:r>
              <a:rPr lang="ru-RU" sz="2400" dirty="0" err="1" smtClean="0">
                <a:solidFill>
                  <a:srgbClr val="336A5A"/>
                </a:solidFill>
              </a:rPr>
              <a:t>mail</a:t>
            </a:r>
            <a:r>
              <a:rPr lang="ru-RU" sz="2400" dirty="0" smtClean="0">
                <a:solidFill>
                  <a:srgbClr val="336A5A"/>
                </a:solidFill>
              </a:rPr>
              <a:t>:</a:t>
            </a:r>
            <a:r>
              <a:rPr lang="ru-RU" sz="2400" dirty="0">
                <a:solidFill>
                  <a:srgbClr val="336A5A"/>
                </a:solidFill>
              </a:rPr>
              <a:t> </a:t>
            </a:r>
            <a:r>
              <a:rPr lang="ru-RU" sz="2400" dirty="0" smtClean="0">
                <a:solidFill>
                  <a:srgbClr val="336A5A"/>
                </a:solidFill>
                <a:hlinkClick r:id="rId3"/>
              </a:rPr>
              <a:t>dou114</a:t>
            </a:r>
            <a:r>
              <a:rPr lang="en-US" sz="2400" dirty="0">
                <a:solidFill>
                  <a:srgbClr val="336A5A"/>
                </a:solidFill>
                <a:hlinkClick r:id="rId3"/>
              </a:rPr>
              <a:t>.</a:t>
            </a:r>
            <a:r>
              <a:rPr lang="en-US" sz="2400" dirty="0" err="1">
                <a:solidFill>
                  <a:srgbClr val="336A5A"/>
                </a:solidFill>
                <a:hlinkClick r:id="rId3"/>
              </a:rPr>
              <a:t>rybinsk</a:t>
            </a:r>
            <a:r>
              <a:rPr lang="ru-RU" sz="2400" dirty="0">
                <a:solidFill>
                  <a:srgbClr val="336A5A"/>
                </a:solidFill>
                <a:hlinkClick r:id="rId3"/>
              </a:rPr>
              <a:t>@</a:t>
            </a:r>
            <a:r>
              <a:rPr lang="en-US" sz="2400" dirty="0" err="1">
                <a:solidFill>
                  <a:srgbClr val="336A5A"/>
                </a:solidFill>
                <a:hlinkClick r:id="rId3"/>
              </a:rPr>
              <a:t>yarregion</a:t>
            </a:r>
            <a:r>
              <a:rPr lang="ru-RU" sz="2400" dirty="0">
                <a:solidFill>
                  <a:srgbClr val="336A5A"/>
                </a:solidFill>
                <a:hlinkClick r:id="rId3"/>
              </a:rPr>
              <a:t>.</a:t>
            </a:r>
            <a:r>
              <a:rPr lang="ru-RU" sz="2400" dirty="0" err="1">
                <a:solidFill>
                  <a:srgbClr val="336A5A"/>
                </a:solidFill>
                <a:hlinkClick r:id="rId3"/>
              </a:rPr>
              <a:t>ru</a:t>
            </a:r>
            <a:r>
              <a:rPr lang="ru-RU" sz="2400" dirty="0">
                <a:solidFill>
                  <a:srgbClr val="336A5A"/>
                </a:solidFill>
              </a:rPr>
              <a:t> </a:t>
            </a:r>
            <a:r>
              <a:rPr lang="ru-RU" sz="2400" dirty="0" smtClean="0">
                <a:solidFill>
                  <a:srgbClr val="336A5A"/>
                </a:solidFill>
              </a:rPr>
              <a:t>;</a:t>
            </a:r>
            <a:endParaRPr lang="ru-RU" sz="2400" dirty="0">
              <a:solidFill>
                <a:srgbClr val="336A5A"/>
              </a:solidFill>
            </a:endParaRPr>
          </a:p>
          <a:p>
            <a:pPr algn="ctr"/>
            <a:r>
              <a:rPr lang="ru-RU" sz="2400" dirty="0">
                <a:solidFill>
                  <a:srgbClr val="336A5A"/>
                </a:solidFill>
              </a:rPr>
              <a:t>Сайт:    </a:t>
            </a:r>
            <a:r>
              <a:rPr lang="en-US" sz="2400" dirty="0">
                <a:solidFill>
                  <a:srgbClr val="336A5A"/>
                </a:solidFill>
              </a:rPr>
              <a:t>http://dou114.rybadm.ru</a:t>
            </a:r>
            <a:endParaRPr lang="ru-RU" sz="2400" dirty="0">
              <a:solidFill>
                <a:srgbClr val="336A5A"/>
              </a:solidFill>
            </a:endParaRPr>
          </a:p>
          <a:p>
            <a:pPr algn="ctr"/>
            <a:endParaRPr lang="ru-RU" dirty="0">
              <a:solidFill>
                <a:srgbClr val="336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0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902</Words>
  <Application>Microsoft Office PowerPoint</Application>
  <PresentationFormat>Широкоэкранный</PresentationFormat>
  <Paragraphs>81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вебинар</dc:creator>
  <cp:lastModifiedBy>Local</cp:lastModifiedBy>
  <cp:revision>40</cp:revision>
  <dcterms:created xsi:type="dcterms:W3CDTF">2022-03-09T08:20:06Z</dcterms:created>
  <dcterms:modified xsi:type="dcterms:W3CDTF">2022-11-06T08:04:23Z</dcterms:modified>
</cp:coreProperties>
</file>